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4" r:id="rId5"/>
    <p:sldMasterId id="2147483692" r:id="rId6"/>
    <p:sldMasterId id="2147483724" r:id="rId7"/>
    <p:sldMasterId id="2147483824" r:id="rId8"/>
  </p:sldMasterIdLst>
  <p:notesMasterIdLst>
    <p:notesMasterId r:id="rId28"/>
  </p:notesMasterIdLst>
  <p:sldIdLst>
    <p:sldId id="2076138262" r:id="rId9"/>
    <p:sldId id="2123258732" r:id="rId10"/>
    <p:sldId id="2076138467" r:id="rId11"/>
    <p:sldId id="2076138279" r:id="rId12"/>
    <p:sldId id="2142532389" r:id="rId13"/>
    <p:sldId id="2142532390" r:id="rId14"/>
    <p:sldId id="2142532391" r:id="rId15"/>
    <p:sldId id="2142532392" r:id="rId16"/>
    <p:sldId id="2142532393" r:id="rId17"/>
    <p:sldId id="2142532437" r:id="rId18"/>
    <p:sldId id="2142532426" r:id="rId19"/>
    <p:sldId id="2076138339" r:id="rId20"/>
    <p:sldId id="2142532440" r:id="rId21"/>
    <p:sldId id="2142532427" r:id="rId22"/>
    <p:sldId id="2076138493" r:id="rId23"/>
    <p:sldId id="2142532412" r:id="rId24"/>
    <p:sldId id="2142532439" r:id="rId25"/>
    <p:sldId id="2142532431" r:id="rId26"/>
    <p:sldId id="207613849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F36A63-444A-374D-8A4C-E2CC3FD3A332}" v="2" dt="2023-06-30T09:11:22.1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51" autoAdjust="0"/>
    <p:restoredTop sz="86479" autoAdjust="0"/>
  </p:normalViewPr>
  <p:slideViewPr>
    <p:cSldViewPr snapToGrid="0">
      <p:cViewPr varScale="1">
        <p:scale>
          <a:sx n="56" d="100"/>
          <a:sy n="56" d="100"/>
        </p:scale>
        <p:origin x="158"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2076" y="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viewProps" Target="viewProps.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as Szabo" userId="4167c70d-145f-4af4-9c27-5aaefe9afa25" providerId="ADAL" clId="{57F36A63-444A-374D-8A4C-E2CC3FD3A332}"/>
    <pc:docChg chg="undo custSel delSld modSld">
      <pc:chgData name="Tomas Szabo" userId="4167c70d-145f-4af4-9c27-5aaefe9afa25" providerId="ADAL" clId="{57F36A63-444A-374D-8A4C-E2CC3FD3A332}" dt="2023-06-28T12:03:08.707" v="200" actId="2696"/>
      <pc:docMkLst>
        <pc:docMk/>
      </pc:docMkLst>
      <pc:sldChg chg="modSp del mod">
        <pc:chgData name="Tomas Szabo" userId="4167c70d-145f-4af4-9c27-5aaefe9afa25" providerId="ADAL" clId="{57F36A63-444A-374D-8A4C-E2CC3FD3A332}" dt="2023-06-28T12:03:08.707" v="199" actId="2696"/>
        <pc:sldMkLst>
          <pc:docMk/>
          <pc:sldMk cId="2573390004" sldId="2142532429"/>
        </pc:sldMkLst>
        <pc:spChg chg="mod">
          <ac:chgData name="Tomas Szabo" userId="4167c70d-145f-4af4-9c27-5aaefe9afa25" providerId="ADAL" clId="{57F36A63-444A-374D-8A4C-E2CC3FD3A332}" dt="2023-06-20T14:27:04.986" v="197" actId="13926"/>
          <ac:spMkLst>
            <pc:docMk/>
            <pc:sldMk cId="2573390004" sldId="2142532429"/>
            <ac:spMk id="3" creationId="{DBDB8844-79D1-DB45-8BA1-17D5E24DE4A6}"/>
          </ac:spMkLst>
        </pc:spChg>
      </pc:sldChg>
      <pc:sldChg chg="modSp del mod">
        <pc:chgData name="Tomas Szabo" userId="4167c70d-145f-4af4-9c27-5aaefe9afa25" providerId="ADAL" clId="{57F36A63-444A-374D-8A4C-E2CC3FD3A332}" dt="2023-06-28T12:03:08.705" v="198" actId="2696"/>
        <pc:sldMkLst>
          <pc:docMk/>
          <pc:sldMk cId="3406184351" sldId="2142532430"/>
        </pc:sldMkLst>
        <pc:spChg chg="mod">
          <ac:chgData name="Tomas Szabo" userId="4167c70d-145f-4af4-9c27-5aaefe9afa25" providerId="ADAL" clId="{57F36A63-444A-374D-8A4C-E2CC3FD3A332}" dt="2023-06-20T13:19:18.752" v="64" actId="20577"/>
          <ac:spMkLst>
            <pc:docMk/>
            <pc:sldMk cId="3406184351" sldId="2142532430"/>
            <ac:spMk id="2" creationId="{8F75FC18-B471-2244-A0BD-3D0FF2D40506}"/>
          </ac:spMkLst>
        </pc:spChg>
        <pc:spChg chg="mod">
          <ac:chgData name="Tomas Szabo" userId="4167c70d-145f-4af4-9c27-5aaefe9afa25" providerId="ADAL" clId="{57F36A63-444A-374D-8A4C-E2CC3FD3A332}" dt="2023-06-20T13:21:03.744" v="131" actId="20577"/>
          <ac:spMkLst>
            <pc:docMk/>
            <pc:sldMk cId="3406184351" sldId="2142532430"/>
            <ac:spMk id="3" creationId="{DBDB8844-79D1-DB45-8BA1-17D5E24DE4A6}"/>
          </ac:spMkLst>
        </pc:spChg>
      </pc:sldChg>
      <pc:sldChg chg="modSp del mod">
        <pc:chgData name="Tomas Szabo" userId="4167c70d-145f-4af4-9c27-5aaefe9afa25" providerId="ADAL" clId="{57F36A63-444A-374D-8A4C-E2CC3FD3A332}" dt="2023-06-28T12:03:08.707" v="200" actId="2696"/>
        <pc:sldMkLst>
          <pc:docMk/>
          <pc:sldMk cId="2467943281" sldId="2142532438"/>
        </pc:sldMkLst>
        <pc:spChg chg="mod">
          <ac:chgData name="Tomas Szabo" userId="4167c70d-145f-4af4-9c27-5aaefe9afa25" providerId="ADAL" clId="{57F36A63-444A-374D-8A4C-E2CC3FD3A332}" dt="2023-06-20T13:18:37.648" v="13" actId="20577"/>
          <ac:spMkLst>
            <pc:docMk/>
            <pc:sldMk cId="2467943281" sldId="2142532438"/>
            <ac:spMk id="2" creationId="{5947E540-D664-2248-A353-E17150691F3D}"/>
          </ac:spMkLst>
        </pc:spChg>
        <pc:spChg chg="mod">
          <ac:chgData name="Tomas Szabo" userId="4167c70d-145f-4af4-9c27-5aaefe9afa25" providerId="ADAL" clId="{57F36A63-444A-374D-8A4C-E2CC3FD3A332}" dt="2023-06-20T13:22:35.766" v="186" actId="20577"/>
          <ac:spMkLst>
            <pc:docMk/>
            <pc:sldMk cId="2467943281" sldId="2142532438"/>
            <ac:spMk id="4" creationId="{C3D9F1C3-1A6A-0043-B6F0-28422B39AD04}"/>
          </ac:spMkLst>
        </pc:spChg>
      </pc:sldChg>
    </pc:docChg>
  </pc:docChgLst>
  <pc:docChgLst>
    <pc:chgData name="Tomas Szabo" userId="4167c70d-145f-4af4-9c27-5aaefe9afa25" providerId="ADAL" clId="{DF30405D-FE48-8144-90B3-A3CBF298CE40}"/>
    <pc:docChg chg="modSld">
      <pc:chgData name="Tomas Szabo" userId="4167c70d-145f-4af4-9c27-5aaefe9afa25" providerId="ADAL" clId="{DF30405D-FE48-8144-90B3-A3CBF298CE40}" dt="2023-06-30T09:10:56.997" v="0" actId="20577"/>
      <pc:docMkLst>
        <pc:docMk/>
      </pc:docMkLst>
      <pc:sldChg chg="modSp mod">
        <pc:chgData name="Tomas Szabo" userId="4167c70d-145f-4af4-9c27-5aaefe9afa25" providerId="ADAL" clId="{DF30405D-FE48-8144-90B3-A3CBF298CE40}" dt="2023-06-30T09:10:56.997" v="0" actId="20577"/>
        <pc:sldMkLst>
          <pc:docMk/>
          <pc:sldMk cId="1341384026" sldId="2076138339"/>
        </pc:sldMkLst>
        <pc:spChg chg="mod">
          <ac:chgData name="Tomas Szabo" userId="4167c70d-145f-4af4-9c27-5aaefe9afa25" providerId="ADAL" clId="{DF30405D-FE48-8144-90B3-A3CBF298CE40}" dt="2023-06-30T09:10:56.997" v="0" actId="20577"/>
          <ac:spMkLst>
            <pc:docMk/>
            <pc:sldMk cId="1341384026" sldId="2076138339"/>
            <ac:spMk id="2" creationId="{8F75FC18-B471-2244-A0BD-3D0FF2D4050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C0521-8DA9-4E5B-BDF7-39313039DCA3}" type="datetimeFigureOut">
              <a:rPr lang="en-US" smtClean="0"/>
              <a:t>5/14/2024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FBA584-7682-4988-AC61-4D0C33719A40}" type="slidenum">
              <a:rPr lang="en-US" smtClean="0"/>
              <a:t>‹#›</a:t>
            </a:fld>
            <a:endParaRPr lang="en-US"/>
          </a:p>
        </p:txBody>
      </p:sp>
    </p:spTree>
    <p:extLst>
      <p:ext uri="{BB962C8B-B14F-4D97-AF65-F5344CB8AC3E}">
        <p14:creationId xmlns:p14="http://schemas.microsoft.com/office/powerpoint/2010/main" val="424251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5/14/2024 9:42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8057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338138"/>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05B7E7-0FB2-4B87-ABF2-08C7345D51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927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&lt;Key point&gt; </a:t>
            </a:r>
            <a:r>
              <a:rPr lang="en-US" sz="1800" b="0">
                <a:effectLst/>
                <a:latin typeface="Segoe UI" panose="020B0502040204020203" pitchFamily="34" charset="0"/>
                <a:ea typeface="Calibri" panose="020F0502020204030204" pitchFamily="34" charset="0"/>
                <a:cs typeface="Times New Roman" panose="02020603050405020304" pitchFamily="18" charset="0"/>
              </a:rPr>
              <a:t>Data breaches have a negative and real dollar impact for your organization </a:t>
            </a:r>
            <a:r>
              <a:rPr lang="en-US" sz="1800" b="1">
                <a:effectLst/>
                <a:latin typeface="Segoe UI" panose="020B0502040204020203" pitchFamily="34" charset="0"/>
                <a:ea typeface="Calibri" panose="020F0502020204030204" pitchFamily="34" charset="0"/>
                <a:cs typeface="Times New Roman" panose="02020603050405020304" pitchFamily="18" charset="0"/>
              </a:rPr>
              <a:t>and affect your customers </a:t>
            </a:r>
            <a:r>
              <a:rPr lang="en-US" sz="1800" b="0">
                <a:effectLst/>
                <a:latin typeface="Segoe UI" panose="020B0502040204020203" pitchFamily="34" charset="0"/>
                <a:ea typeface="Calibri" panose="020F0502020204030204" pitchFamily="34" charset="0"/>
                <a:cs typeface="Times New Roman" panose="02020603050405020304" pitchFamily="18" charset="0"/>
              </a:rPr>
              <a:t>as well.</a:t>
            </a: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&lt;Talking points&gt; </a:t>
            </a:r>
            <a:r>
              <a:rPr lang="en-US" sz="1800" b="0">
                <a:effectLst/>
                <a:latin typeface="Segoe UI" panose="020B0502040204020203" pitchFamily="34" charset="0"/>
                <a:ea typeface="Calibri" panose="020F0502020204030204" pitchFamily="34" charset="0"/>
                <a:cs typeface="Times New Roman" panose="02020603050405020304" pitchFamily="18" charset="0"/>
              </a:rPr>
              <a:t>Review the numbers on data points—focus on </a:t>
            </a:r>
            <a:r>
              <a:rPr lang="en-US" sz="1800" b="1">
                <a:effectLst/>
                <a:latin typeface="Segoe UI" panose="020B0502040204020203" pitchFamily="34" charset="0"/>
                <a:ea typeface="Calibri" panose="020F0502020204030204" pitchFamily="34" charset="0"/>
                <a:cs typeface="Times New Roman" panose="02020603050405020304" pitchFamily="18" charset="0"/>
              </a:rPr>
              <a:t>their impact to organizations and their customers.</a:t>
            </a:r>
          </a:p>
          <a:p>
            <a:pPr marL="0" marR="0">
              <a:lnSpc>
                <a:spcPct val="107000"/>
              </a:lnSpc>
              <a:spcBef>
                <a:spcPts val="0"/>
              </a:spcBef>
              <a:spcAft>
                <a:spcPts val="800"/>
              </a:spcAft>
            </a:pPr>
            <a:endParaRPr lang="en-US" sz="1800" b="1">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&lt;Transition&gt; </a:t>
            </a:r>
            <a:r>
              <a:rPr lang="en-US" sz="1800" b="0">
                <a:effectLst/>
                <a:latin typeface="Segoe UI" panose="020B0502040204020203" pitchFamily="34" charset="0"/>
                <a:ea typeface="Calibri" panose="020F0502020204030204" pitchFamily="34" charset="0"/>
                <a:cs typeface="Times New Roman" panose="02020603050405020304" pitchFamily="18" charset="0"/>
              </a:rPr>
              <a:t>What can organizations proactively do to help avoid costly pitfalls like increased spend, loss of trust, and costly aftermath of breaches?</a:t>
            </a: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D3F82-2573-4BDF-AED5-9A631685E6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476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a:solidFill>
                  <a:srgbClr val="000000"/>
                </a:solidFill>
                <a:latin typeface="Segoe Pro Display SemiLight"/>
              </a:rPr>
              <a:t>&lt;Key point&gt; </a:t>
            </a:r>
            <a:r>
              <a:rPr lang="en-US" sz="1800" b="0" i="0" u="none" strike="noStrike" baseline="0">
                <a:solidFill>
                  <a:srgbClr val="000000"/>
                </a:solidFill>
                <a:latin typeface="Segoe Pro Display SemiLight"/>
              </a:rPr>
              <a:t>It’s critical for an organization to avoid or minimize impact of not running well-architected workloads, because the impact is clear and tangible. </a:t>
            </a:r>
          </a:p>
          <a:p>
            <a:pPr algn="l"/>
            <a:endParaRPr lang="en-US" sz="1800" b="0" i="0" u="none" strike="noStrike" baseline="0">
              <a:solidFill>
                <a:srgbClr val="000000"/>
              </a:solidFill>
              <a:latin typeface="Segoe Pro Display Semi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i="0" u="none" strike="noStrike" kern="1200">
                <a:solidFill>
                  <a:schemeClr val="tx1"/>
                </a:solidFill>
                <a:effectLst/>
                <a:latin typeface="Segoe "/>
                <a:ea typeface="+mn-ea"/>
                <a:cs typeface="+mn-cs"/>
              </a:rPr>
              <a:t>&lt;Talking points&gt;</a:t>
            </a:r>
          </a:p>
          <a:p>
            <a:pPr algn="l"/>
            <a:r>
              <a:rPr lang="en-US" sz="1800" b="0" i="0" u="none" strike="noStrike" baseline="0">
                <a:solidFill>
                  <a:srgbClr val="000000"/>
                </a:solidFill>
                <a:latin typeface="Segoe Pro Display SemiLight"/>
              </a:rPr>
              <a:t>By managing and understanding your budget to avoid ‘surprises’ in the invoice, establishing processed that drive efficiencies, designing workload architectures to avoid costly mistakes down the road, making sure these are secured and the data is protected, and having proper incident response plans that allow faster, more efficient reaction to failure –which is gong to happen, inevitably- the organization will minimize or avoid incurring in expenses and revenue loses, negatively impacting their customer’s trust and their reputation, and having to invest time and money in doing incident forensics and damage control –from PR, reimbursements and fees-, after the incident. </a:t>
            </a:r>
          </a:p>
          <a:p>
            <a:pPr algn="l"/>
            <a:endParaRPr lang="en-US" sz="1800" b="0" i="0" u="none" strike="noStrike" baseline="0">
              <a:solidFill>
                <a:srgbClr val="000000"/>
              </a:solidFill>
              <a:latin typeface="Segoe Pro Display SemiLight"/>
            </a:endParaRPr>
          </a:p>
          <a:p>
            <a:pPr algn="l"/>
            <a:r>
              <a:rPr lang="en-US" sz="1800" b="1" i="0" u="none" strike="noStrike" baseline="0">
                <a:solidFill>
                  <a:srgbClr val="000000"/>
                </a:solidFill>
                <a:latin typeface="Segoe Pro Display SemiLight"/>
              </a:rPr>
              <a:t>&lt;Transition&gt; </a:t>
            </a:r>
            <a:r>
              <a:rPr lang="en-US" sz="1800" b="0" i="0" u="none" strike="noStrike" baseline="0">
                <a:solidFill>
                  <a:srgbClr val="000000"/>
                </a:solidFill>
                <a:latin typeface="Segoe Pro Display SemiLight"/>
              </a:rPr>
              <a:t>We created the Microsoft Azure Well-Architected Framework for you—helping you with guidance from proper design and technical considerations, to operations efficiency and security.</a:t>
            </a:r>
            <a:endParaRPr lang="en-US" sz="1800" b="1" i="0" u="none" strike="noStrike" baseline="0">
              <a:solidFill>
                <a:srgbClr val="000000"/>
              </a:solidFill>
              <a:latin typeface="Segoe Pro Display SemiLight"/>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5/14/2024 9:43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891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&lt;</a:t>
            </a:r>
            <a:r>
              <a:rPr lang="en-US" sz="1200" b="1" i="0" u="none" strike="noStrike" kern="1200" dirty="0">
                <a:solidFill>
                  <a:schemeClr val="tx1"/>
                </a:solidFill>
                <a:effectLst/>
                <a:latin typeface="Segoe "/>
                <a:ea typeface="+mn-ea"/>
                <a:cs typeface="+mn-cs"/>
              </a:rPr>
              <a:t>Key point</a:t>
            </a:r>
            <a:r>
              <a:rPr lang="en-US" sz="1200" b="0" i="0" u="none" strike="noStrike" kern="1200" dirty="0">
                <a:solidFill>
                  <a:schemeClr val="tx1"/>
                </a:solidFill>
                <a:effectLst/>
                <a:latin typeface="Segoe "/>
                <a:ea typeface="+mn-ea"/>
                <a:cs typeface="+mn-cs"/>
              </a:rPr>
              <a:t>&gt;:  Microsoft Azure Well-Architected Framework enables cloud solution success.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dirty="0">
              <a:solidFill>
                <a:schemeClr val="tx1"/>
              </a:solidFill>
              <a:effectLst/>
              <a:latin typeface="Segoe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Segoe "/>
                <a:ea typeface="+mn-ea"/>
                <a:cs typeface="+mn-cs"/>
              </a:rPr>
              <a:t>&lt;Talking Points&gt;</a:t>
            </a:r>
          </a:p>
          <a:p>
            <a:endParaRPr lang="en-US" sz="1200" dirty="0">
              <a:latin typeface="Segoe"/>
            </a:endParaRPr>
          </a:p>
          <a:p>
            <a:pPr marL="0" indent="0">
              <a:buFontTx/>
              <a:buNone/>
            </a:pPr>
            <a:r>
              <a:rPr lang="en-US" sz="1200" b="1" i="0" u="none" strike="noStrike" kern="1200" dirty="0">
                <a:solidFill>
                  <a:schemeClr val="tx1"/>
                </a:solidFill>
                <a:effectLst/>
                <a:latin typeface="Segoe "/>
                <a:ea typeface="+mn-ea"/>
                <a:cs typeface="+mn-cs"/>
              </a:rPr>
              <a:t>Well-architected</a:t>
            </a:r>
            <a:r>
              <a:rPr lang="en-US" sz="1200" b="0" i="0" u="none" strike="noStrike" kern="1200" dirty="0">
                <a:solidFill>
                  <a:schemeClr val="tx1"/>
                </a:solidFill>
                <a:effectLst/>
                <a:latin typeface="Segoe "/>
                <a:ea typeface="+mn-ea"/>
                <a:cs typeface="+mn-cs"/>
              </a:rPr>
              <a:t> </a:t>
            </a:r>
          </a:p>
          <a:p>
            <a:pPr marL="171450" indent="-171450">
              <a:buFont typeface="Wingdings" panose="05000000000000000000" pitchFamily="2" charset="2"/>
              <a:buChar char="Ø"/>
            </a:pPr>
            <a:r>
              <a:rPr lang="en-US" sz="1200" b="0" i="0" u="none" strike="noStrike" kern="1200" dirty="0">
                <a:solidFill>
                  <a:schemeClr val="tx1"/>
                </a:solidFill>
                <a:effectLst/>
                <a:latin typeface="Segoe "/>
                <a:ea typeface="+mn-ea"/>
                <a:cs typeface="+mn-cs"/>
              </a:rPr>
              <a:t>Operationalizes </a:t>
            </a:r>
            <a:r>
              <a:rPr lang="en-US" sz="1200" dirty="0">
                <a:solidFill>
                  <a:schemeClr val="bg1"/>
                </a:solidFill>
                <a:highlight>
                  <a:srgbClr val="000000"/>
                </a:highlight>
              </a:rPr>
              <a:t>Microsoft Azure Well-Architected Framework’s 5 principles : cost optimization, operational excellence, performance efficiency, and reliability.</a:t>
            </a:r>
          </a:p>
          <a:p>
            <a:pPr marL="171450" indent="-171450">
              <a:buFont typeface="Wingdings" panose="05000000000000000000" pitchFamily="2" charset="2"/>
              <a:buChar char="Ø"/>
            </a:pPr>
            <a:r>
              <a:rPr lang="en-US" sz="1200" spc="-50" dirty="0">
                <a:solidFill>
                  <a:srgbClr val="50E6FF"/>
                </a:solidFill>
                <a:latin typeface="Segoe UI Semibold"/>
              </a:rPr>
              <a:t>Design</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build</a:t>
            </a:r>
            <a:r>
              <a:rPr lang="en-US" sz="1200" dirty="0">
                <a:solidFill>
                  <a:schemeClr val="bg1"/>
                </a:solidFill>
                <a:latin typeface="Segoe UI" panose="020B0502040204020203" pitchFamily="34" charset="0"/>
                <a:cs typeface="Segoe UI" panose="020B0502040204020203" pitchFamily="34" charset="0"/>
              </a:rPr>
              <a:t>, and </a:t>
            </a:r>
            <a:r>
              <a:rPr lang="en-US" sz="1200" spc="-50" dirty="0">
                <a:solidFill>
                  <a:srgbClr val="50E6FF"/>
                </a:solidFill>
                <a:latin typeface="Segoe UI Semibold"/>
              </a:rPr>
              <a:t>optimize</a:t>
            </a:r>
            <a:r>
              <a:rPr lang="en-US" sz="1200" dirty="0">
                <a:solidFill>
                  <a:schemeClr val="bg1"/>
                </a:solidFill>
                <a:latin typeface="Segoe UI" panose="020B0502040204020203" pitchFamily="34" charset="0"/>
                <a:cs typeface="Segoe UI" panose="020B0502040204020203" pitchFamily="34" charset="0"/>
              </a:rPr>
              <a:t> cloud solutions, using </a:t>
            </a:r>
            <a:r>
              <a:rPr lang="en-US" sz="1200" spc="-50" dirty="0">
                <a:solidFill>
                  <a:srgbClr val="50E6FF"/>
                </a:solidFill>
                <a:latin typeface="Segoe UI Semibold"/>
              </a:rPr>
              <a:t>architectural</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guidance</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assessments</a:t>
            </a:r>
            <a:r>
              <a:rPr lang="en-US" sz="1200" dirty="0">
                <a:solidFill>
                  <a:schemeClr val="bg1"/>
                </a:solidFill>
                <a:latin typeface="Segoe UI" panose="020B0502040204020203" pitchFamily="34" charset="0"/>
                <a:cs typeface="Segoe UI" panose="020B0502040204020203" pitchFamily="34" charset="0"/>
              </a:rPr>
              <a:t>, and </a:t>
            </a:r>
            <a:r>
              <a:rPr lang="en-US" sz="1200" spc="-50" dirty="0">
                <a:solidFill>
                  <a:srgbClr val="50E6FF"/>
                </a:solidFill>
                <a:latin typeface="Segoe UI Semibold"/>
              </a:rPr>
              <a:t>industry</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best</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practices.</a:t>
            </a:r>
          </a:p>
          <a:p>
            <a:pPr marL="0" indent="0">
              <a:buFont typeface="Wingdings" panose="05000000000000000000" pitchFamily="2" charset="2"/>
              <a:buNone/>
            </a:pPr>
            <a:endParaRPr lang="en-US" sz="1200" dirty="0">
              <a:solidFill>
                <a:schemeClr val="bg1"/>
              </a:solidFill>
              <a:highlight>
                <a:srgbClr val="000000"/>
              </a:highlight>
            </a:endParaRP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Cost-Optimization: </a:t>
            </a:r>
            <a:r>
              <a:rPr lang="en-US" sz="1200" b="0" kern="1200" dirty="0">
                <a:solidFill>
                  <a:schemeClr val="tx1"/>
                </a:solidFill>
                <a:effectLst/>
                <a:latin typeface="+mn-lt"/>
                <a:ea typeface="+mn-ea"/>
                <a:cs typeface="+mn-cs"/>
              </a:rPr>
              <a:t>Design "pay-as-you-go" cost-effective workloads, aligned with business objectives/ROI, while maintaining a budget.</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Operational Excellence: </a:t>
            </a:r>
            <a:r>
              <a:rPr lang="en-US" sz="1200" b="0" kern="1200" dirty="0">
                <a:solidFill>
                  <a:schemeClr val="tx1"/>
                </a:solidFill>
                <a:effectLst/>
                <a:latin typeface="+mn-lt"/>
                <a:ea typeface="+mn-ea"/>
                <a:cs typeface="+mn-cs"/>
              </a:rPr>
              <a:t>Design reliable, predictable, automated deployments, with monitoring, performance management, and extensive automated and manual testing from an infrastructure and application perspective.</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Performance Efficiency: </a:t>
            </a:r>
            <a:r>
              <a:rPr lang="en-US" sz="1200" b="0" kern="1200" dirty="0">
                <a:solidFill>
                  <a:schemeClr val="tx1"/>
                </a:solidFill>
                <a:effectLst/>
                <a:latin typeface="+mn-lt"/>
                <a:ea typeface="+mn-ea"/>
                <a:cs typeface="+mn-cs"/>
              </a:rPr>
              <a:t>Lower maintenance costs, improve user experience, and increase agility by architecting solutions with scalability baked-in. Move to PaaS by default, to use built-in scaling functionality.</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Reliability: </a:t>
            </a:r>
            <a:r>
              <a:rPr lang="en-US" sz="1200" b="0" kern="1200" dirty="0">
                <a:solidFill>
                  <a:schemeClr val="tx1"/>
                </a:solidFill>
                <a:effectLst/>
                <a:latin typeface="+mn-lt"/>
                <a:ea typeface="+mn-ea"/>
                <a:cs typeface="+mn-cs"/>
              </a:rPr>
              <a:t>Scale out instead of scaling up with expensive hardware, and build reliability across deployments with resilient, HA applications, and failure mode analysis.</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Security: </a:t>
            </a:r>
            <a:r>
              <a:rPr lang="en-US" sz="1200" b="0" kern="1200" dirty="0">
                <a:solidFill>
                  <a:schemeClr val="tx1"/>
                </a:solidFill>
                <a:effectLst/>
                <a:latin typeface="+mn-lt"/>
                <a:ea typeface="+mn-ea"/>
                <a:cs typeface="+mn-cs"/>
              </a:rPr>
              <a:t>Build with security by design--to provide confidentiality, integrity, and availability assurances against deliberate attacks and abuse of your valuable data and systems. </a:t>
            </a:r>
          </a:p>
          <a:p>
            <a:pPr marL="342900" indent="-342900">
              <a:buFont typeface="Wingdings" panose="05000000000000000000" pitchFamily="2" charset="2"/>
              <a:buChar cha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&lt;</a:t>
            </a:r>
            <a:r>
              <a:rPr lang="en-US" sz="1200" b="1" i="0" u="none" strike="noStrike" kern="1200" dirty="0">
                <a:solidFill>
                  <a:schemeClr val="tx1"/>
                </a:solidFill>
                <a:effectLst/>
                <a:latin typeface="Segoe "/>
                <a:ea typeface="+mn-ea"/>
                <a:cs typeface="+mn-cs"/>
              </a:rPr>
              <a:t>Transition</a:t>
            </a:r>
            <a:r>
              <a:rPr lang="en-US" sz="1200" b="0" i="0" u="none" strike="noStrike" kern="1200" dirty="0">
                <a:solidFill>
                  <a:schemeClr val="tx1"/>
                </a:solidFill>
                <a:effectLst/>
                <a:latin typeface="Segoe "/>
                <a:ea typeface="+mn-ea"/>
                <a:cs typeface="+mn-cs"/>
              </a:rPr>
              <a:t>&gt;: Now you have some idea about the foundational principles, we will walk through some </a:t>
            </a:r>
            <a:r>
              <a:rPr lang="en-US" b="1" dirty="0">
                <a:solidFill>
                  <a:schemeClr val="bg1"/>
                </a:solidFill>
                <a:latin typeface="Segoe UI Semibold" panose="020B0702040204020203" pitchFamily="34" charset="0"/>
                <a:cs typeface="Segoe UI Semibold" panose="020B0702040204020203" pitchFamily="34" charset="0"/>
              </a:rPr>
              <a:t>Best practices to drive workload quality.</a:t>
            </a:r>
            <a:endParaRPr lang="en-US" sz="1200" b="0" i="0" kern="1200" dirty="0">
              <a:solidFill>
                <a:schemeClr val="tx1"/>
              </a:solidFill>
              <a:effectLst/>
              <a:latin typeface="Segoe "/>
              <a:ea typeface="+mn-ea"/>
              <a:cs typeface="+mn-cs"/>
            </a:endParaRPr>
          </a:p>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5/14/2024 9:43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&lt;Talking points&gt; </a:t>
            </a:r>
            <a:r>
              <a:rPr lang="en-US" b="0"/>
              <a:t>Cover these are a sample of the quality inhibitors to look out and that could be addressed by the guidance included in Microsoft WAF. Recommendation to mention at least one from each pillar and provide additional details on that as examples of what impact these inhibitors may have. It is not a deep technical conversation. Main goal is to represent both the breadth and depth of guidance provided by Microsoft. </a:t>
            </a:r>
          </a:p>
          <a:p>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&lt;Transition&gt; </a:t>
            </a:r>
            <a:r>
              <a:rPr lang="en-US" b="0"/>
              <a:t>How you can get started to leverage all this in your customer engagements?</a:t>
            </a:r>
          </a:p>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5/14/2024 9:43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5/14/2024 9:43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55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8.jp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5.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5.xml"/><Relationship Id="rId4" Type="http://schemas.openxmlformats.org/officeDocument/2006/relationships/image" Target="../media/image24.jp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5.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5.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8.jp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5.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5.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33D9-CBD0-4129-AD31-9E911B4ACA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906C10-64AE-46B4-AA71-EED019C008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46D60E-B546-4547-8F32-1BC06FE8528F}"/>
              </a:ext>
            </a:extLst>
          </p:cNvPr>
          <p:cNvSpPr>
            <a:spLocks noGrp="1"/>
          </p:cNvSpPr>
          <p:nvPr>
            <p:ph type="dt" sz="half" idx="10"/>
          </p:nvPr>
        </p:nvSpPr>
        <p:spPr/>
        <p:txBody>
          <a:bodyPr/>
          <a:lstStyle/>
          <a:p>
            <a:fld id="{329C081E-9B66-4AF8-A649-B70F0DB58386}" type="datetimeFigureOut">
              <a:rPr lang="en-US" smtClean="0"/>
              <a:t>5/14/2024</a:t>
            </a:fld>
            <a:endParaRPr lang="en-US"/>
          </a:p>
        </p:txBody>
      </p:sp>
      <p:sp>
        <p:nvSpPr>
          <p:cNvPr id="5" name="Footer Placeholder 4">
            <a:extLst>
              <a:ext uri="{FF2B5EF4-FFF2-40B4-BE49-F238E27FC236}">
                <a16:creationId xmlns:a16="http://schemas.microsoft.com/office/drawing/2014/main" id="{2313CBB3-EDB8-4F93-8650-B36C52B54E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BEA7-0271-4CD7-878E-7624312C1AF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427055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71DF-9AF0-4AD0-802C-5AEEF649D7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5C661F-C53A-4B6F-877D-4CC57FEC8A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FF86D5-1688-4CAA-BCC6-07FB104FB9C1}"/>
              </a:ext>
            </a:extLst>
          </p:cNvPr>
          <p:cNvSpPr>
            <a:spLocks noGrp="1"/>
          </p:cNvSpPr>
          <p:nvPr>
            <p:ph type="dt" sz="half" idx="10"/>
          </p:nvPr>
        </p:nvSpPr>
        <p:spPr/>
        <p:txBody>
          <a:bodyPr/>
          <a:lstStyle/>
          <a:p>
            <a:fld id="{329C081E-9B66-4AF8-A649-B70F0DB58386}" type="datetimeFigureOut">
              <a:rPr lang="en-US" smtClean="0"/>
              <a:t>5/14/2024</a:t>
            </a:fld>
            <a:endParaRPr lang="en-US"/>
          </a:p>
        </p:txBody>
      </p:sp>
      <p:sp>
        <p:nvSpPr>
          <p:cNvPr id="5" name="Footer Placeholder 4">
            <a:extLst>
              <a:ext uri="{FF2B5EF4-FFF2-40B4-BE49-F238E27FC236}">
                <a16:creationId xmlns:a16="http://schemas.microsoft.com/office/drawing/2014/main" id="{AB19360A-6FFC-472E-9F51-D9F538AA1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7CB84-CBBC-4232-A23F-6B37349B0E3E}"/>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262157128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6456110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GB"/>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290783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GB"/>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583174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GB"/>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1891143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GB"/>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961664086"/>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9199517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0007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GB"/>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99414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GB"/>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4317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142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A03DBC-43F0-4BA7-938F-354A5E35AF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37367E-F059-4AD2-9C02-22540C8DF8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BD96C-C1BE-4EE8-BFE1-AD7C223A88B8}"/>
              </a:ext>
            </a:extLst>
          </p:cNvPr>
          <p:cNvSpPr>
            <a:spLocks noGrp="1"/>
          </p:cNvSpPr>
          <p:nvPr>
            <p:ph type="dt" sz="half" idx="10"/>
          </p:nvPr>
        </p:nvSpPr>
        <p:spPr/>
        <p:txBody>
          <a:bodyPr/>
          <a:lstStyle/>
          <a:p>
            <a:fld id="{329C081E-9B66-4AF8-A649-B70F0DB58386}" type="datetimeFigureOut">
              <a:rPr lang="en-US" smtClean="0"/>
              <a:t>5/14/2024</a:t>
            </a:fld>
            <a:endParaRPr lang="en-US"/>
          </a:p>
        </p:txBody>
      </p:sp>
      <p:sp>
        <p:nvSpPr>
          <p:cNvPr id="5" name="Footer Placeholder 4">
            <a:extLst>
              <a:ext uri="{FF2B5EF4-FFF2-40B4-BE49-F238E27FC236}">
                <a16:creationId xmlns:a16="http://schemas.microsoft.com/office/drawing/2014/main" id="{DFF9DDE0-EF29-455E-A0C6-C924B5504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5DA0A-BC6F-4F8A-96AF-CB6929C1C2F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10974919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3267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04168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6399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3011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7962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481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295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419798477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GB"/>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2312580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GB"/>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59856267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85014687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989518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368905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65191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GB"/>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408757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GB"/>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9473899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GB"/>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5983019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GB"/>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6806625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030930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GB"/>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386083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37553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25709596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21315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778589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653224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079597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357717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0388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0484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186149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491202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886875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9952181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875224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012604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629920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13116879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7760490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GB"/>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28926219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67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473524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879630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Tree>
    <p:extLst>
      <p:ext uri="{BB962C8B-B14F-4D97-AF65-F5344CB8AC3E}">
        <p14:creationId xmlns:p14="http://schemas.microsoft.com/office/powerpoint/2010/main" val="30433818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1846412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7323262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018517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28165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3911546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006391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GB"/>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467626669"/>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40075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3461396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537403908"/>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GB"/>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GB"/>
              <a:t>Click icon to add picture</a:t>
            </a:r>
            <a:endParaRPr lang="en-US" dirty="0"/>
          </a:p>
        </p:txBody>
      </p:sp>
    </p:spTree>
    <p:extLst>
      <p:ext uri="{BB962C8B-B14F-4D97-AF65-F5344CB8AC3E}">
        <p14:creationId xmlns:p14="http://schemas.microsoft.com/office/powerpoint/2010/main" val="3410299321"/>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5559845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GB"/>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GB"/>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GB"/>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GB"/>
              <a:t>Click icon to add picture</a:t>
            </a:r>
            <a:endParaRPr lang="en-US" dirty="0"/>
          </a:p>
        </p:txBody>
      </p:sp>
    </p:spTree>
    <p:extLst>
      <p:ext uri="{BB962C8B-B14F-4D97-AF65-F5344CB8AC3E}">
        <p14:creationId xmlns:p14="http://schemas.microsoft.com/office/powerpoint/2010/main" val="100070714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GB"/>
              <a:t>Click icon to add picture</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21803023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GB"/>
              <a:t>Click icon to add picture</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5801965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2637249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04361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175715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13647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237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332869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982413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2899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370168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91805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85123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1806135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GB"/>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33197398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1036470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GB"/>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548752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058980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8341838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612300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4341293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056490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188511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3648121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336822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3786271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0470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902585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978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6915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17047437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15288745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87485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43832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4A51-174E-403D-BDFA-FAEDB911D9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3D310-5580-49DD-AAAF-69177A3340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21256-EB7D-4235-AF60-E18AA7BEEC4D}"/>
              </a:ext>
            </a:extLst>
          </p:cNvPr>
          <p:cNvSpPr>
            <a:spLocks noGrp="1"/>
          </p:cNvSpPr>
          <p:nvPr>
            <p:ph type="dt" sz="half" idx="10"/>
          </p:nvPr>
        </p:nvSpPr>
        <p:spPr/>
        <p:txBody>
          <a:bodyPr/>
          <a:lstStyle/>
          <a:p>
            <a:fld id="{329C081E-9B66-4AF8-A649-B70F0DB58386}" type="datetimeFigureOut">
              <a:rPr lang="en-US" smtClean="0"/>
              <a:t>5/14/2024</a:t>
            </a:fld>
            <a:endParaRPr lang="en-US"/>
          </a:p>
        </p:txBody>
      </p:sp>
      <p:sp>
        <p:nvSpPr>
          <p:cNvPr id="5" name="Footer Placeholder 4">
            <a:extLst>
              <a:ext uri="{FF2B5EF4-FFF2-40B4-BE49-F238E27FC236}">
                <a16:creationId xmlns:a16="http://schemas.microsoft.com/office/drawing/2014/main" id="{B1FD687B-0407-4670-8932-B6387777F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E71D3-B9E2-41F2-B0ED-CB3868051DE6}"/>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10694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2575571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88137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1512462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4652072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321007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2778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771453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378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42114434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2163349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35F22-6841-4CEC-8098-14928A1969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5600E3-3686-462C-8855-3F2B851B2E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B749AC-9E84-45D7-8608-4947262B432E}"/>
              </a:ext>
            </a:extLst>
          </p:cNvPr>
          <p:cNvSpPr>
            <a:spLocks noGrp="1"/>
          </p:cNvSpPr>
          <p:nvPr>
            <p:ph type="dt" sz="half" idx="10"/>
          </p:nvPr>
        </p:nvSpPr>
        <p:spPr/>
        <p:txBody>
          <a:bodyPr/>
          <a:lstStyle/>
          <a:p>
            <a:fld id="{329C081E-9B66-4AF8-A649-B70F0DB58386}" type="datetimeFigureOut">
              <a:rPr lang="en-US" smtClean="0"/>
              <a:t>5/14/2024</a:t>
            </a:fld>
            <a:endParaRPr lang="en-US"/>
          </a:p>
        </p:txBody>
      </p:sp>
      <p:sp>
        <p:nvSpPr>
          <p:cNvPr id="5" name="Footer Placeholder 4">
            <a:extLst>
              <a:ext uri="{FF2B5EF4-FFF2-40B4-BE49-F238E27FC236}">
                <a16:creationId xmlns:a16="http://schemas.microsoft.com/office/drawing/2014/main" id="{8659BA67-626C-4D85-B93D-F1BA79ED7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00458E-2B0B-4273-A4DA-A58054E9793A}"/>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5247394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383449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2157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06381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5401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570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4568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9375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93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13577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9064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D8B55-8614-434B-8DF6-059633113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EE9584-261B-4D29-B03C-FA6BED7511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CEF5A3-29DF-4975-ADE6-0DD0AFCF13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8416C6-612C-45AF-9F03-A2742CA531D4}"/>
              </a:ext>
            </a:extLst>
          </p:cNvPr>
          <p:cNvSpPr>
            <a:spLocks noGrp="1"/>
          </p:cNvSpPr>
          <p:nvPr>
            <p:ph type="dt" sz="half" idx="10"/>
          </p:nvPr>
        </p:nvSpPr>
        <p:spPr/>
        <p:txBody>
          <a:bodyPr/>
          <a:lstStyle/>
          <a:p>
            <a:fld id="{329C081E-9B66-4AF8-A649-B70F0DB58386}" type="datetimeFigureOut">
              <a:rPr lang="en-US" smtClean="0"/>
              <a:t>5/14/2024</a:t>
            </a:fld>
            <a:endParaRPr lang="en-US"/>
          </a:p>
        </p:txBody>
      </p:sp>
      <p:sp>
        <p:nvSpPr>
          <p:cNvPr id="6" name="Footer Placeholder 5">
            <a:extLst>
              <a:ext uri="{FF2B5EF4-FFF2-40B4-BE49-F238E27FC236}">
                <a16:creationId xmlns:a16="http://schemas.microsoft.com/office/drawing/2014/main" id="{F533ABFE-8023-4CF9-8AA1-FD135B57E3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23BFA5-CA06-410A-8041-0C6468F582F3}"/>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5332273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71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39721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177253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40175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42831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70793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06796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07244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62680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03465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120E-F889-465B-BE44-2D931AF85F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804378-D1F7-4BB2-B622-E5F90E914A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82E101-A00B-494F-8D8A-451A993267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8C887C-213F-48E1-A068-897C2F522B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FDABF5-732B-4405-8EB6-191B8BB268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8769BB-6895-4408-9CED-639EEBE09411}"/>
              </a:ext>
            </a:extLst>
          </p:cNvPr>
          <p:cNvSpPr>
            <a:spLocks noGrp="1"/>
          </p:cNvSpPr>
          <p:nvPr>
            <p:ph type="dt" sz="half" idx="10"/>
          </p:nvPr>
        </p:nvSpPr>
        <p:spPr/>
        <p:txBody>
          <a:bodyPr/>
          <a:lstStyle/>
          <a:p>
            <a:fld id="{329C081E-9B66-4AF8-A649-B70F0DB58386}" type="datetimeFigureOut">
              <a:rPr lang="en-US" smtClean="0"/>
              <a:t>5/14/2024</a:t>
            </a:fld>
            <a:endParaRPr lang="en-US"/>
          </a:p>
        </p:txBody>
      </p:sp>
      <p:sp>
        <p:nvSpPr>
          <p:cNvPr id="8" name="Footer Placeholder 7">
            <a:extLst>
              <a:ext uri="{FF2B5EF4-FFF2-40B4-BE49-F238E27FC236}">
                <a16:creationId xmlns:a16="http://schemas.microsoft.com/office/drawing/2014/main" id="{15DB67BB-9444-452F-9B15-43421516E4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60B87F-6E76-48F2-8A8F-506BF813FBCF}"/>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3602408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2003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286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26644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0856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869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120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808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4208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69247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6900383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4989-CBE1-422D-8214-C6C4015703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DE8391-9A35-459A-8CB9-82022C673083}"/>
              </a:ext>
            </a:extLst>
          </p:cNvPr>
          <p:cNvSpPr>
            <a:spLocks noGrp="1"/>
          </p:cNvSpPr>
          <p:nvPr>
            <p:ph type="dt" sz="half" idx="10"/>
          </p:nvPr>
        </p:nvSpPr>
        <p:spPr/>
        <p:txBody>
          <a:bodyPr/>
          <a:lstStyle/>
          <a:p>
            <a:fld id="{329C081E-9B66-4AF8-A649-B70F0DB58386}" type="datetimeFigureOut">
              <a:rPr lang="en-US" smtClean="0"/>
              <a:t>5/14/2024</a:t>
            </a:fld>
            <a:endParaRPr lang="en-US"/>
          </a:p>
        </p:txBody>
      </p:sp>
      <p:sp>
        <p:nvSpPr>
          <p:cNvPr id="4" name="Footer Placeholder 3">
            <a:extLst>
              <a:ext uri="{FF2B5EF4-FFF2-40B4-BE49-F238E27FC236}">
                <a16:creationId xmlns:a16="http://schemas.microsoft.com/office/drawing/2014/main" id="{815A3406-CAE4-4BE5-AA69-BB4895961A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4107E7-F3F9-4610-A90E-D98C6916ED87}"/>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4936060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5/14/2024</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3488491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7460452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268662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1008299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2378046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2260190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825009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1491451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532581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136262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3E8D3-2FD7-4975-A1FC-B2EB048541BA}"/>
              </a:ext>
            </a:extLst>
          </p:cNvPr>
          <p:cNvSpPr>
            <a:spLocks noGrp="1"/>
          </p:cNvSpPr>
          <p:nvPr>
            <p:ph type="dt" sz="half" idx="10"/>
          </p:nvPr>
        </p:nvSpPr>
        <p:spPr/>
        <p:txBody>
          <a:bodyPr/>
          <a:lstStyle/>
          <a:p>
            <a:fld id="{329C081E-9B66-4AF8-A649-B70F0DB58386}" type="datetimeFigureOut">
              <a:rPr lang="en-US" smtClean="0"/>
              <a:t>5/14/2024</a:t>
            </a:fld>
            <a:endParaRPr lang="en-US"/>
          </a:p>
        </p:txBody>
      </p:sp>
      <p:sp>
        <p:nvSpPr>
          <p:cNvPr id="3" name="Footer Placeholder 2">
            <a:extLst>
              <a:ext uri="{FF2B5EF4-FFF2-40B4-BE49-F238E27FC236}">
                <a16:creationId xmlns:a16="http://schemas.microsoft.com/office/drawing/2014/main" id="{A4AAEDB6-4567-42B8-B06B-7FC999F360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D792AA-CA14-4882-8724-DF48B3FB992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14227615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215345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7071116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04090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201509"/>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373711043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5523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29472115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097143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35483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GB"/>
              <a:t>Click icon to add picture</a:t>
            </a:r>
            <a:endParaRPr lang="en-US"/>
          </a:p>
        </p:txBody>
      </p:sp>
    </p:spTree>
    <p:extLst>
      <p:ext uri="{BB962C8B-B14F-4D97-AF65-F5344CB8AC3E}">
        <p14:creationId xmlns:p14="http://schemas.microsoft.com/office/powerpoint/2010/main" val="547632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00F1-796B-4F5C-93D7-3009862BE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51011E-4495-40F9-8E1D-F8B07E412D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30CDEC-FCFA-4F33-B687-DD864F3F4C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BC6BA5-478F-4CF2-A822-2B99782CCC59}"/>
              </a:ext>
            </a:extLst>
          </p:cNvPr>
          <p:cNvSpPr>
            <a:spLocks noGrp="1"/>
          </p:cNvSpPr>
          <p:nvPr>
            <p:ph type="dt" sz="half" idx="10"/>
          </p:nvPr>
        </p:nvSpPr>
        <p:spPr/>
        <p:txBody>
          <a:bodyPr/>
          <a:lstStyle/>
          <a:p>
            <a:fld id="{329C081E-9B66-4AF8-A649-B70F0DB58386}" type="datetimeFigureOut">
              <a:rPr lang="en-US" smtClean="0"/>
              <a:t>5/14/2024</a:t>
            </a:fld>
            <a:endParaRPr lang="en-US"/>
          </a:p>
        </p:txBody>
      </p:sp>
      <p:sp>
        <p:nvSpPr>
          <p:cNvPr id="6" name="Footer Placeholder 5">
            <a:extLst>
              <a:ext uri="{FF2B5EF4-FFF2-40B4-BE49-F238E27FC236}">
                <a16:creationId xmlns:a16="http://schemas.microsoft.com/office/drawing/2014/main" id="{FD052562-8665-42C0-BE23-BD5D3AC42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39FED4-64A6-42FC-84E5-BF8E6546A95E}"/>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7218489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GB"/>
              <a:t>Click icon to add picture</a:t>
            </a:r>
            <a:endParaRPr lang="en-US"/>
          </a:p>
        </p:txBody>
      </p:sp>
    </p:spTree>
    <p:extLst>
      <p:ext uri="{BB962C8B-B14F-4D97-AF65-F5344CB8AC3E}">
        <p14:creationId xmlns:p14="http://schemas.microsoft.com/office/powerpoint/2010/main" val="137022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7703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83907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4678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02209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GB"/>
              <a:t>Click icon to add picture</a:t>
            </a:r>
            <a:endParaRPr lang="en-US"/>
          </a:p>
        </p:txBody>
      </p:sp>
    </p:spTree>
    <p:extLst>
      <p:ext uri="{BB962C8B-B14F-4D97-AF65-F5344CB8AC3E}">
        <p14:creationId xmlns:p14="http://schemas.microsoft.com/office/powerpoint/2010/main" val="52644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893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19348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690653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542555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F925-04C9-4E56-82FC-CC7AC0F73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2EDB0E-6CEB-4CE9-A3B9-77C1F00EF5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C0D832-38C5-4AB5-92E4-3742BE0D82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D15A33-3321-4FB6-BB57-86F71F7FE702}"/>
              </a:ext>
            </a:extLst>
          </p:cNvPr>
          <p:cNvSpPr>
            <a:spLocks noGrp="1"/>
          </p:cNvSpPr>
          <p:nvPr>
            <p:ph type="dt" sz="half" idx="10"/>
          </p:nvPr>
        </p:nvSpPr>
        <p:spPr/>
        <p:txBody>
          <a:bodyPr/>
          <a:lstStyle/>
          <a:p>
            <a:fld id="{329C081E-9B66-4AF8-A649-B70F0DB58386}" type="datetimeFigureOut">
              <a:rPr lang="en-US" smtClean="0"/>
              <a:t>5/14/2024</a:t>
            </a:fld>
            <a:endParaRPr lang="en-US"/>
          </a:p>
        </p:txBody>
      </p:sp>
      <p:sp>
        <p:nvSpPr>
          <p:cNvPr id="6" name="Footer Placeholder 5">
            <a:extLst>
              <a:ext uri="{FF2B5EF4-FFF2-40B4-BE49-F238E27FC236}">
                <a16:creationId xmlns:a16="http://schemas.microsoft.com/office/drawing/2014/main" id="{15E263F4-0368-4AD3-A466-12C0BAFE5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1B7E24-9F62-4A74-8226-7D3B59D3CD3C}"/>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4222712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3335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077824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8976874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43847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19010567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5039654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157109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94875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GB"/>
              <a:t>Click to edit Master title style</a:t>
            </a:r>
            <a:endParaRPr lang="en-US" dirty="0"/>
          </a:p>
        </p:txBody>
      </p:sp>
    </p:spTree>
    <p:extLst>
      <p:ext uri="{BB962C8B-B14F-4D97-AF65-F5344CB8AC3E}">
        <p14:creationId xmlns:p14="http://schemas.microsoft.com/office/powerpoint/2010/main" val="1319238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4132583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image" Target="../media/image3.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theme" Target="../theme/theme4.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04.xml"/><Relationship Id="rId21" Type="http://schemas.openxmlformats.org/officeDocument/2006/relationships/slideLayout" Target="../slideLayouts/slideLayout99.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63" Type="http://schemas.openxmlformats.org/officeDocument/2006/relationships/slideLayout" Target="../slideLayouts/slideLayout141.xml"/><Relationship Id="rId68" Type="http://schemas.openxmlformats.org/officeDocument/2006/relationships/slideLayout" Target="../slideLayouts/slideLayout146.xml"/><Relationship Id="rId84" Type="http://schemas.openxmlformats.org/officeDocument/2006/relationships/slideLayout" Target="../slideLayouts/slideLayout162.xml"/><Relationship Id="rId89" Type="http://schemas.openxmlformats.org/officeDocument/2006/relationships/slideLayout" Target="../slideLayouts/slideLayout167.xml"/><Relationship Id="rId112" Type="http://schemas.openxmlformats.org/officeDocument/2006/relationships/slideLayout" Target="../slideLayouts/slideLayout190.xml"/><Relationship Id="rId16" Type="http://schemas.openxmlformats.org/officeDocument/2006/relationships/slideLayout" Target="../slideLayouts/slideLayout94.xml"/><Relationship Id="rId107" Type="http://schemas.openxmlformats.org/officeDocument/2006/relationships/slideLayout" Target="../slideLayouts/slideLayout185.xml"/><Relationship Id="rId11" Type="http://schemas.openxmlformats.org/officeDocument/2006/relationships/slideLayout" Target="../slideLayouts/slideLayout89.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53" Type="http://schemas.openxmlformats.org/officeDocument/2006/relationships/slideLayout" Target="../slideLayouts/slideLayout131.xml"/><Relationship Id="rId58" Type="http://schemas.openxmlformats.org/officeDocument/2006/relationships/slideLayout" Target="../slideLayouts/slideLayout136.xml"/><Relationship Id="rId74" Type="http://schemas.openxmlformats.org/officeDocument/2006/relationships/slideLayout" Target="../slideLayouts/slideLayout152.xml"/><Relationship Id="rId79" Type="http://schemas.openxmlformats.org/officeDocument/2006/relationships/slideLayout" Target="../slideLayouts/slideLayout157.xml"/><Relationship Id="rId102" Type="http://schemas.openxmlformats.org/officeDocument/2006/relationships/slideLayout" Target="../slideLayouts/slideLayout180.xml"/><Relationship Id="rId5" Type="http://schemas.openxmlformats.org/officeDocument/2006/relationships/slideLayout" Target="../slideLayouts/slideLayout83.xml"/><Relationship Id="rId90" Type="http://schemas.openxmlformats.org/officeDocument/2006/relationships/slideLayout" Target="../slideLayouts/slideLayout168.xml"/><Relationship Id="rId95" Type="http://schemas.openxmlformats.org/officeDocument/2006/relationships/slideLayout" Target="../slideLayouts/slideLayout173.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64" Type="http://schemas.openxmlformats.org/officeDocument/2006/relationships/slideLayout" Target="../slideLayouts/slideLayout142.xml"/><Relationship Id="rId69" Type="http://schemas.openxmlformats.org/officeDocument/2006/relationships/slideLayout" Target="../slideLayouts/slideLayout147.xml"/><Relationship Id="rId113" Type="http://schemas.openxmlformats.org/officeDocument/2006/relationships/slideLayout" Target="../slideLayouts/slideLayout191.xml"/><Relationship Id="rId80" Type="http://schemas.openxmlformats.org/officeDocument/2006/relationships/slideLayout" Target="../slideLayouts/slideLayout158.xml"/><Relationship Id="rId85" Type="http://schemas.openxmlformats.org/officeDocument/2006/relationships/slideLayout" Target="../slideLayouts/slideLayout163.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59" Type="http://schemas.openxmlformats.org/officeDocument/2006/relationships/slideLayout" Target="../slideLayouts/slideLayout137.xml"/><Relationship Id="rId103" Type="http://schemas.openxmlformats.org/officeDocument/2006/relationships/slideLayout" Target="../slideLayouts/slideLayout181.xml"/><Relationship Id="rId108" Type="http://schemas.openxmlformats.org/officeDocument/2006/relationships/slideLayout" Target="../slideLayouts/slideLayout186.xml"/><Relationship Id="rId54" Type="http://schemas.openxmlformats.org/officeDocument/2006/relationships/slideLayout" Target="../slideLayouts/slideLayout132.xml"/><Relationship Id="rId70" Type="http://schemas.openxmlformats.org/officeDocument/2006/relationships/slideLayout" Target="../slideLayouts/slideLayout148.xml"/><Relationship Id="rId75" Type="http://schemas.openxmlformats.org/officeDocument/2006/relationships/slideLayout" Target="../slideLayouts/slideLayout153.xml"/><Relationship Id="rId91" Type="http://schemas.openxmlformats.org/officeDocument/2006/relationships/slideLayout" Target="../slideLayouts/slideLayout169.xml"/><Relationship Id="rId96" Type="http://schemas.openxmlformats.org/officeDocument/2006/relationships/slideLayout" Target="../slideLayouts/slideLayout17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57" Type="http://schemas.openxmlformats.org/officeDocument/2006/relationships/slideLayout" Target="../slideLayouts/slideLayout135.xml"/><Relationship Id="rId106" Type="http://schemas.openxmlformats.org/officeDocument/2006/relationships/slideLayout" Target="../slideLayouts/slideLayout184.xml"/><Relationship Id="rId114" Type="http://schemas.openxmlformats.org/officeDocument/2006/relationships/theme" Target="../theme/theme5.xml"/><Relationship Id="rId10" Type="http://schemas.openxmlformats.org/officeDocument/2006/relationships/slideLayout" Target="../slideLayouts/slideLayout88.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52" Type="http://schemas.openxmlformats.org/officeDocument/2006/relationships/slideLayout" Target="../slideLayouts/slideLayout130.xml"/><Relationship Id="rId60" Type="http://schemas.openxmlformats.org/officeDocument/2006/relationships/slideLayout" Target="../slideLayouts/slideLayout138.xml"/><Relationship Id="rId65" Type="http://schemas.openxmlformats.org/officeDocument/2006/relationships/slideLayout" Target="../slideLayouts/slideLayout143.xml"/><Relationship Id="rId73" Type="http://schemas.openxmlformats.org/officeDocument/2006/relationships/slideLayout" Target="../slideLayouts/slideLayout151.xml"/><Relationship Id="rId78" Type="http://schemas.openxmlformats.org/officeDocument/2006/relationships/slideLayout" Target="../slideLayouts/slideLayout156.xml"/><Relationship Id="rId81" Type="http://schemas.openxmlformats.org/officeDocument/2006/relationships/slideLayout" Target="../slideLayouts/slideLayout159.xml"/><Relationship Id="rId86" Type="http://schemas.openxmlformats.org/officeDocument/2006/relationships/slideLayout" Target="../slideLayouts/slideLayout164.xml"/><Relationship Id="rId94" Type="http://schemas.openxmlformats.org/officeDocument/2006/relationships/slideLayout" Target="../slideLayouts/slideLayout172.xml"/><Relationship Id="rId99" Type="http://schemas.openxmlformats.org/officeDocument/2006/relationships/slideLayout" Target="../slideLayouts/slideLayout177.xml"/><Relationship Id="rId101" Type="http://schemas.openxmlformats.org/officeDocument/2006/relationships/slideLayout" Target="../slideLayouts/slideLayout17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9" Type="http://schemas.openxmlformats.org/officeDocument/2006/relationships/slideLayout" Target="../slideLayouts/slideLayout117.xml"/><Relationship Id="rId109" Type="http://schemas.openxmlformats.org/officeDocument/2006/relationships/slideLayout" Target="../slideLayouts/slideLayout187.xml"/><Relationship Id="rId34" Type="http://schemas.openxmlformats.org/officeDocument/2006/relationships/slideLayout" Target="../slideLayouts/slideLayout112.xml"/><Relationship Id="rId50" Type="http://schemas.openxmlformats.org/officeDocument/2006/relationships/slideLayout" Target="../slideLayouts/slideLayout128.xml"/><Relationship Id="rId55" Type="http://schemas.openxmlformats.org/officeDocument/2006/relationships/slideLayout" Target="../slideLayouts/slideLayout133.xml"/><Relationship Id="rId76" Type="http://schemas.openxmlformats.org/officeDocument/2006/relationships/slideLayout" Target="../slideLayouts/slideLayout154.xml"/><Relationship Id="rId97" Type="http://schemas.openxmlformats.org/officeDocument/2006/relationships/slideLayout" Target="../slideLayouts/slideLayout175.xml"/><Relationship Id="rId104" Type="http://schemas.openxmlformats.org/officeDocument/2006/relationships/slideLayout" Target="../slideLayouts/slideLayout182.xml"/><Relationship Id="rId7" Type="http://schemas.openxmlformats.org/officeDocument/2006/relationships/slideLayout" Target="../slideLayouts/slideLayout85.xml"/><Relationship Id="rId71" Type="http://schemas.openxmlformats.org/officeDocument/2006/relationships/slideLayout" Target="../slideLayouts/slideLayout149.xml"/><Relationship Id="rId92" Type="http://schemas.openxmlformats.org/officeDocument/2006/relationships/slideLayout" Target="../slideLayouts/slideLayout170.xml"/><Relationship Id="rId2" Type="http://schemas.openxmlformats.org/officeDocument/2006/relationships/slideLayout" Target="../slideLayouts/slideLayout80.xml"/><Relationship Id="rId29" Type="http://schemas.openxmlformats.org/officeDocument/2006/relationships/slideLayout" Target="../slideLayouts/slideLayout107.xml"/><Relationship Id="rId24" Type="http://schemas.openxmlformats.org/officeDocument/2006/relationships/slideLayout" Target="../slideLayouts/slideLayout102.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66" Type="http://schemas.openxmlformats.org/officeDocument/2006/relationships/slideLayout" Target="../slideLayouts/slideLayout144.xml"/><Relationship Id="rId87" Type="http://schemas.openxmlformats.org/officeDocument/2006/relationships/slideLayout" Target="../slideLayouts/slideLayout165.xml"/><Relationship Id="rId110" Type="http://schemas.openxmlformats.org/officeDocument/2006/relationships/slideLayout" Target="../slideLayouts/slideLayout188.xml"/><Relationship Id="rId115" Type="http://schemas.openxmlformats.org/officeDocument/2006/relationships/image" Target="../media/image3.emf"/><Relationship Id="rId61" Type="http://schemas.openxmlformats.org/officeDocument/2006/relationships/slideLayout" Target="../slideLayouts/slideLayout139.xml"/><Relationship Id="rId82" Type="http://schemas.openxmlformats.org/officeDocument/2006/relationships/slideLayout" Target="../slideLayouts/slideLayout160.xml"/><Relationship Id="rId19" Type="http://schemas.openxmlformats.org/officeDocument/2006/relationships/slideLayout" Target="../slideLayouts/slideLayout97.xml"/><Relationship Id="rId14" Type="http://schemas.openxmlformats.org/officeDocument/2006/relationships/slideLayout" Target="../slideLayouts/slideLayout92.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56" Type="http://schemas.openxmlformats.org/officeDocument/2006/relationships/slideLayout" Target="../slideLayouts/slideLayout134.xml"/><Relationship Id="rId77" Type="http://schemas.openxmlformats.org/officeDocument/2006/relationships/slideLayout" Target="../slideLayouts/slideLayout155.xml"/><Relationship Id="rId100" Type="http://schemas.openxmlformats.org/officeDocument/2006/relationships/slideLayout" Target="../slideLayouts/slideLayout178.xml"/><Relationship Id="rId105" Type="http://schemas.openxmlformats.org/officeDocument/2006/relationships/slideLayout" Target="../slideLayouts/slideLayout183.xml"/><Relationship Id="rId8" Type="http://schemas.openxmlformats.org/officeDocument/2006/relationships/slideLayout" Target="../slideLayouts/slideLayout86.xml"/><Relationship Id="rId51" Type="http://schemas.openxmlformats.org/officeDocument/2006/relationships/slideLayout" Target="../slideLayouts/slideLayout129.xml"/><Relationship Id="rId72" Type="http://schemas.openxmlformats.org/officeDocument/2006/relationships/slideLayout" Target="../slideLayouts/slideLayout150.xml"/><Relationship Id="rId93" Type="http://schemas.openxmlformats.org/officeDocument/2006/relationships/slideLayout" Target="../slideLayouts/slideLayout171.xml"/><Relationship Id="rId98" Type="http://schemas.openxmlformats.org/officeDocument/2006/relationships/slideLayout" Target="../slideLayouts/slideLayout176.xml"/><Relationship Id="rId3" Type="http://schemas.openxmlformats.org/officeDocument/2006/relationships/slideLayout" Target="../slideLayouts/slideLayout81.xml"/><Relationship Id="rId25" Type="http://schemas.openxmlformats.org/officeDocument/2006/relationships/slideLayout" Target="../slideLayouts/slideLayout103.xml"/><Relationship Id="rId46" Type="http://schemas.openxmlformats.org/officeDocument/2006/relationships/slideLayout" Target="../slideLayouts/slideLayout124.xml"/><Relationship Id="rId67" Type="http://schemas.openxmlformats.org/officeDocument/2006/relationships/slideLayout" Target="../slideLayouts/slideLayout145.xml"/><Relationship Id="rId20" Type="http://schemas.openxmlformats.org/officeDocument/2006/relationships/slideLayout" Target="../slideLayouts/slideLayout98.xml"/><Relationship Id="rId41" Type="http://schemas.openxmlformats.org/officeDocument/2006/relationships/slideLayout" Target="../slideLayouts/slideLayout119.xml"/><Relationship Id="rId62" Type="http://schemas.openxmlformats.org/officeDocument/2006/relationships/slideLayout" Target="../slideLayouts/slideLayout140.xml"/><Relationship Id="rId83" Type="http://schemas.openxmlformats.org/officeDocument/2006/relationships/slideLayout" Target="../slideLayouts/slideLayout161.xml"/><Relationship Id="rId88" Type="http://schemas.openxmlformats.org/officeDocument/2006/relationships/slideLayout" Target="../slideLayouts/slideLayout166.xml"/><Relationship Id="rId111"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B88B61-F3D3-4C1A-B77F-8EE5445D64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E67BD7-3602-499A-91C1-3F30D8F567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39313-CE5E-400B-8A61-852B72DDE1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9C081E-9B66-4AF8-A649-B70F0DB58386}" type="datetimeFigureOut">
              <a:rPr lang="en-US" smtClean="0"/>
              <a:t>5/14/2024</a:t>
            </a:fld>
            <a:endParaRPr lang="en-US"/>
          </a:p>
        </p:txBody>
      </p:sp>
      <p:sp>
        <p:nvSpPr>
          <p:cNvPr id="5" name="Footer Placeholder 4">
            <a:extLst>
              <a:ext uri="{FF2B5EF4-FFF2-40B4-BE49-F238E27FC236}">
                <a16:creationId xmlns:a16="http://schemas.microsoft.com/office/drawing/2014/main" id="{8D5C2582-A9B7-44C8-8584-2BD00F97DD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390BBA-39AC-44CA-9933-89EE0FE7F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D656A0-9C83-4D20-9FEF-7ABAD3B2106F}" type="slidenum">
              <a:rPr lang="en-US" smtClean="0"/>
              <a:t>‹#›</a:t>
            </a:fld>
            <a:endParaRPr lang="en-US"/>
          </a:p>
        </p:txBody>
      </p:sp>
    </p:spTree>
    <p:extLst>
      <p:ext uri="{BB962C8B-B14F-4D97-AF65-F5344CB8AC3E}">
        <p14:creationId xmlns:p14="http://schemas.microsoft.com/office/powerpoint/2010/main" val="2101804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2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96339670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2858720"/>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18032849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29415708"/>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 id="2147483857" r:id="rId33"/>
    <p:sldLayoutId id="2147483858" r:id="rId34"/>
    <p:sldLayoutId id="2147483859" r:id="rId35"/>
    <p:sldLayoutId id="2147483860" r:id="rId36"/>
    <p:sldLayoutId id="2147483861" r:id="rId37"/>
    <p:sldLayoutId id="2147483862" r:id="rId38"/>
    <p:sldLayoutId id="2147483863" r:id="rId39"/>
    <p:sldLayoutId id="2147483864" r:id="rId40"/>
    <p:sldLayoutId id="2147483865" r:id="rId41"/>
    <p:sldLayoutId id="2147483866" r:id="rId42"/>
    <p:sldLayoutId id="2147483867" r:id="rId43"/>
    <p:sldLayoutId id="2147483868" r:id="rId44"/>
    <p:sldLayoutId id="2147483869" r:id="rId45"/>
    <p:sldLayoutId id="2147483870" r:id="rId46"/>
    <p:sldLayoutId id="2147483871" r:id="rId47"/>
    <p:sldLayoutId id="2147483872" r:id="rId48"/>
    <p:sldLayoutId id="2147483873" r:id="rId49"/>
    <p:sldLayoutId id="2147483874" r:id="rId50"/>
    <p:sldLayoutId id="2147483875" r:id="rId51"/>
    <p:sldLayoutId id="2147483876" r:id="rId52"/>
    <p:sldLayoutId id="2147483877" r:id="rId53"/>
    <p:sldLayoutId id="2147483878" r:id="rId54"/>
    <p:sldLayoutId id="2147483879" r:id="rId55"/>
    <p:sldLayoutId id="2147483880" r:id="rId56"/>
    <p:sldLayoutId id="2147483881" r:id="rId57"/>
    <p:sldLayoutId id="2147483882" r:id="rId58"/>
    <p:sldLayoutId id="2147483883" r:id="rId59"/>
    <p:sldLayoutId id="2147483884" r:id="rId60"/>
    <p:sldLayoutId id="2147483885" r:id="rId61"/>
    <p:sldLayoutId id="2147483886" r:id="rId62"/>
    <p:sldLayoutId id="2147483887" r:id="rId63"/>
    <p:sldLayoutId id="2147483888" r:id="rId64"/>
    <p:sldLayoutId id="2147483889" r:id="rId65"/>
    <p:sldLayoutId id="2147483890" r:id="rId66"/>
    <p:sldLayoutId id="2147483891" r:id="rId67"/>
    <p:sldLayoutId id="2147483892" r:id="rId68"/>
    <p:sldLayoutId id="2147483893" r:id="rId69"/>
    <p:sldLayoutId id="2147483894" r:id="rId70"/>
    <p:sldLayoutId id="2147483895" r:id="rId71"/>
    <p:sldLayoutId id="2147483896" r:id="rId72"/>
    <p:sldLayoutId id="2147483897" r:id="rId73"/>
    <p:sldLayoutId id="2147483898" r:id="rId74"/>
    <p:sldLayoutId id="2147483899" r:id="rId75"/>
    <p:sldLayoutId id="2147483900" r:id="rId76"/>
    <p:sldLayoutId id="2147483901" r:id="rId77"/>
    <p:sldLayoutId id="2147483902" r:id="rId78"/>
    <p:sldLayoutId id="2147483903" r:id="rId79"/>
    <p:sldLayoutId id="2147483904" r:id="rId80"/>
    <p:sldLayoutId id="2147483905" r:id="rId81"/>
    <p:sldLayoutId id="2147483906" r:id="rId82"/>
    <p:sldLayoutId id="2147483907" r:id="rId83"/>
    <p:sldLayoutId id="2147483908" r:id="rId84"/>
    <p:sldLayoutId id="2147483909" r:id="rId85"/>
    <p:sldLayoutId id="2147483910" r:id="rId86"/>
    <p:sldLayoutId id="2147483911" r:id="rId87"/>
    <p:sldLayoutId id="2147483912" r:id="rId88"/>
    <p:sldLayoutId id="2147483913" r:id="rId89"/>
    <p:sldLayoutId id="2147483914" r:id="rId90"/>
    <p:sldLayoutId id="2147483915" r:id="rId91"/>
    <p:sldLayoutId id="2147483916" r:id="rId92"/>
    <p:sldLayoutId id="2147483917" r:id="rId93"/>
    <p:sldLayoutId id="2147483918" r:id="rId94"/>
    <p:sldLayoutId id="2147483919" r:id="rId95"/>
    <p:sldLayoutId id="2147483920" r:id="rId96"/>
    <p:sldLayoutId id="2147483921" r:id="rId97"/>
    <p:sldLayoutId id="2147483922" r:id="rId98"/>
    <p:sldLayoutId id="2147483923" r:id="rId99"/>
    <p:sldLayoutId id="2147483924" r:id="rId100"/>
    <p:sldLayoutId id="2147483925" r:id="rId101"/>
    <p:sldLayoutId id="2147483926" r:id="rId102"/>
    <p:sldLayoutId id="2147483927" r:id="rId103"/>
    <p:sldLayoutId id="2147483928" r:id="rId104"/>
    <p:sldLayoutId id="2147483929" r:id="rId105"/>
    <p:sldLayoutId id="2147483930" r:id="rId106"/>
    <p:sldLayoutId id="2147483931" r:id="rId107"/>
    <p:sldLayoutId id="2147483932" r:id="rId108"/>
    <p:sldLayoutId id="2147483933" r:id="rId109"/>
    <p:sldLayoutId id="2147483934" r:id="rId110"/>
    <p:sldLayoutId id="2147483935" r:id="rId111"/>
    <p:sldLayoutId id="2147483936" r:id="rId112"/>
    <p:sldLayoutId id="2147483937"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106.xml"/><Relationship Id="rId4" Type="http://schemas.openxmlformats.org/officeDocument/2006/relationships/image" Target="../media/image4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www.ibm.com/security/digital-assets/cost-data-breach-report/#/"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notesSlide" Target="../notesSlides/notesSlide4.xml"/><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3.xml"/><Relationship Id="rId1" Type="http://schemas.openxmlformats.org/officeDocument/2006/relationships/tags" Target="../tags/tag2.xml"/><Relationship Id="rId5" Type="http://schemas.openxmlformats.org/officeDocument/2006/relationships/image" Target="../media/image44.png"/><Relationship Id="rId4" Type="http://schemas.openxmlformats.org/officeDocument/2006/relationships/hyperlink" Target="https://aka.ms/wellarchitecture/framework"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5.xml"/><Relationship Id="rId1" Type="http://schemas.openxmlformats.org/officeDocument/2006/relationships/tags" Target="../tags/tag3.xml"/><Relationship Id="rId5" Type="http://schemas.openxmlformats.org/officeDocument/2006/relationships/image" Target="../media/image44.png"/><Relationship Id="rId4" Type="http://schemas.openxmlformats.org/officeDocument/2006/relationships/hyperlink" Target="https://aka.ms/wellarchitected/framework"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5.xml"/><Relationship Id="rId1" Type="http://schemas.openxmlformats.org/officeDocument/2006/relationships/tags" Target="../tags/tag4.xml"/><Relationship Id="rId5" Type="http://schemas.openxmlformats.org/officeDocument/2006/relationships/image" Target="../media/image44.png"/><Relationship Id="rId4" Type="http://schemas.openxmlformats.org/officeDocument/2006/relationships/hyperlink" Target="https://aka.ms/wellarchitected/framewor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9144000" cy="1107996"/>
          </a:xfrm>
        </p:spPr>
        <p:txBody>
          <a:bodyPr/>
          <a:lstStyle/>
          <a:p>
            <a:r>
              <a:rPr lang="en-US" dirty="0"/>
              <a:t>Well-Architected</a:t>
            </a:r>
            <a:br>
              <a:rPr lang="en-US" dirty="0"/>
            </a:br>
            <a:r>
              <a:rPr lang="en-US" dirty="0"/>
              <a:t>Go-Live Assessment</a:t>
            </a:r>
          </a:p>
        </p:txBody>
      </p:sp>
      <p:sp>
        <p:nvSpPr>
          <p:cNvPr id="5" name="Text Placeholder 4"/>
          <p:cNvSpPr>
            <a:spLocks noGrp="1"/>
          </p:cNvSpPr>
          <p:nvPr>
            <p:ph type="body" sz="quarter" idx="12"/>
          </p:nvPr>
        </p:nvSpPr>
        <p:spPr>
          <a:xfrm>
            <a:off x="584200" y="3962400"/>
            <a:ext cx="9144000" cy="338554"/>
          </a:xfrm>
        </p:spPr>
        <p:txBody>
          <a:bodyPr/>
          <a:lstStyle/>
          <a:p>
            <a:r>
              <a:rPr lang="en-US" dirty="0"/>
              <a:t>Executive Summary</a:t>
            </a:r>
          </a:p>
        </p:txBody>
      </p:sp>
      <p:sp>
        <p:nvSpPr>
          <p:cNvPr id="2" name="Cover - Report_Date">
            <a:extLst>
              <a:ext uri="{FF2B5EF4-FFF2-40B4-BE49-F238E27FC236}">
                <a16:creationId xmlns:a16="http://schemas.microsoft.com/office/drawing/2014/main" id="{4D079BA7-00BF-E6E8-4B15-5118B5A881F1}"/>
              </a:ext>
            </a:extLst>
          </p:cNvPr>
          <p:cNvSpPr txBox="1">
            <a:spLocks/>
          </p:cNvSpPr>
          <p:nvPr/>
        </p:nvSpPr>
        <p:spPr>
          <a:xfrm>
            <a:off x="584200" y="5917475"/>
            <a:ext cx="9144000"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Report generated: </a:t>
            </a:r>
            <a:fld id="{41EDBED7-9284-4DBB-9E21-E39C0C3BF691}" type="datetime4">
              <a:rPr lang="en-US" sz="1800" smtClean="0"/>
              <a:t>May 14, 2024</a:t>
            </a:fld>
            <a:endParaRPr lang="en-US" sz="1800" dirty="0"/>
          </a:p>
        </p:txBody>
      </p:sp>
    </p:spTree>
    <p:extLst>
      <p:ext uri="{BB962C8B-B14F-4D97-AF65-F5344CB8AC3E}">
        <p14:creationId xmlns:p14="http://schemas.microsoft.com/office/powerpoint/2010/main" val="16470712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t>Assessed Workload</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p:txBody>
          <a:bodyPr/>
          <a:lstStyle/>
          <a:p>
            <a:r>
              <a:rPr lang="en-US" dirty="0"/>
              <a:t>An evaluation of your current system to identify areas for improvement</a:t>
            </a:r>
          </a:p>
        </p:txBody>
      </p:sp>
    </p:spTree>
    <p:extLst>
      <p:ext uri="{BB962C8B-B14F-4D97-AF65-F5344CB8AC3E}">
        <p14:creationId xmlns:p14="http://schemas.microsoft.com/office/powerpoint/2010/main" val="319250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Assessed Workload</a:t>
            </a:r>
          </a:p>
        </p:txBody>
      </p:sp>
      <p:sp>
        <p:nvSpPr>
          <p:cNvPr id="4" name="Content Placeholder 2">
            <a:extLst>
              <a:ext uri="{FF2B5EF4-FFF2-40B4-BE49-F238E27FC236}">
                <a16:creationId xmlns:a16="http://schemas.microsoft.com/office/drawing/2014/main" id="{138A1A2C-ADD1-56F1-F0DC-FB8F9E7F8E6E}"/>
              </a:ext>
            </a:extLst>
          </p:cNvPr>
          <p:cNvSpPr>
            <a:spLocks noGrp="1"/>
          </p:cNvSpPr>
          <p:nvPr>
            <p:ph sz="quarter" idx="10"/>
          </p:nvPr>
        </p:nvSpPr>
        <p:spPr>
          <a:xfrm>
            <a:off x="584200" y="1435100"/>
            <a:ext cx="11018838" cy="406265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The assessed workload is an application called </a:t>
            </a:r>
            <a:r>
              <a:rPr kumimoji="0" lang="en-US" sz="240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cs typeface="Segoe UI" panose="020B0502040204020203" pitchFamily="34" charset="0"/>
              </a:rPr>
              <a:t>[APPLICATION NAME]</a:t>
            </a:r>
            <a:r>
              <a:rPr kumimoji="0" lang="en-US" sz="240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a:t>
            </a:r>
            <a:r>
              <a:rPr kumimoji="0" lang="en-US" sz="240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cs typeface="Segoe UI" panose="020B0502040204020203" pitchFamily="34" charset="0"/>
              </a:rPr>
              <a:t>SHORT DESCCRIPTION- e.g., It is a web service that provides offers to clients and is publicly available for internal and third-party clients.]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0" dirty="0">
              <a:solidFill>
                <a:prstClr val="black"/>
              </a:solidFill>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The solution uses PaaS (Platform as a Service) services, including but not limited 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defTabSz="914400">
              <a:spcBef>
                <a:spcPts val="0"/>
              </a:spcBef>
              <a:buSzTx/>
              <a:defRPr/>
            </a:pPr>
            <a:r>
              <a:rPr kumimoji="0" lang="en-US" sz="240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cs typeface="Segoe UI" panose="020B0502040204020203" pitchFamily="34" charset="0"/>
              </a:rPr>
              <a:t>[SERVICE NAME] </a:t>
            </a:r>
            <a:r>
              <a:rPr kumimoji="0" lang="en-US" sz="240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and</a:t>
            </a:r>
          </a:p>
          <a:p>
            <a:pPr defTabSz="914400">
              <a:spcBef>
                <a:spcPts val="0"/>
              </a:spcBef>
              <a:buSzTx/>
              <a:defRPr/>
            </a:pPr>
            <a:r>
              <a:rPr kumimoji="0" lang="en-US" sz="240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cs typeface="Segoe UI" panose="020B0502040204020203" pitchFamily="34" charset="0"/>
              </a:rPr>
              <a:t>[SERVICE NAME]</a:t>
            </a:r>
            <a:r>
              <a:rPr kumimoji="0" lang="en-US" sz="240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resources are hosted in the </a:t>
            </a:r>
            <a:r>
              <a:rPr kumimoji="0" lang="en-US" sz="2400" b="0" i="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ea typeface="+mn-ea"/>
                <a:cs typeface="Segoe UI" panose="020B0502040204020203" pitchFamily="34" charset="0"/>
              </a:rPr>
              <a:t>[REGION NAME]</a:t>
            </a: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region.</a:t>
            </a:r>
          </a:p>
        </p:txBody>
      </p:sp>
    </p:spTree>
    <p:extLst>
      <p:ext uri="{BB962C8B-B14F-4D97-AF65-F5344CB8AC3E}">
        <p14:creationId xmlns:p14="http://schemas.microsoft.com/office/powerpoint/2010/main" val="20583392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Dependency </a:t>
            </a:r>
            <a:r>
              <a:rPr lang="en-US" dirty="0"/>
              <a:t>Map</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430887"/>
          </a:xfrm>
        </p:spPr>
        <p:txBody>
          <a:bodyPr/>
          <a:lstStyle/>
          <a:p>
            <a:pPr marL="0" indent="0">
              <a:buNone/>
            </a:pPr>
            <a:r>
              <a:rPr lang="en-US" dirty="0">
                <a:highlight>
                  <a:srgbClr val="FFFF00"/>
                </a:highlight>
              </a:rPr>
              <a:t>[INSERT DIAGRAM FROM WORKLOAD WALK-THROUGH]</a:t>
            </a:r>
          </a:p>
        </p:txBody>
      </p:sp>
    </p:spTree>
    <p:extLst>
      <p:ext uri="{BB962C8B-B14F-4D97-AF65-F5344CB8AC3E}">
        <p14:creationId xmlns:p14="http://schemas.microsoft.com/office/powerpoint/2010/main" val="13413840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t>Discovery Plan</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977319"/>
            <a:ext cx="9144000" cy="677108"/>
          </a:xfrm>
        </p:spPr>
        <p:txBody>
          <a:bodyPr/>
          <a:lstStyle/>
          <a:p>
            <a:r>
              <a:rPr lang="en-US" dirty="0"/>
              <a:t>A plan to gather information about your system and identify potential issues</a:t>
            </a:r>
          </a:p>
        </p:txBody>
      </p:sp>
    </p:spTree>
    <p:extLst>
      <p:ext uri="{BB962C8B-B14F-4D97-AF65-F5344CB8AC3E}">
        <p14:creationId xmlns:p14="http://schemas.microsoft.com/office/powerpoint/2010/main" val="34368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Discovery Plan</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2055947"/>
          </a:xfrm>
        </p:spPr>
        <p:txBody>
          <a:bodyPr/>
          <a:lstStyle/>
          <a:p>
            <a:pPr marL="0" indent="0">
              <a:buNone/>
            </a:pPr>
            <a:r>
              <a:rPr lang="en-US" dirty="0"/>
              <a:t>Top </a:t>
            </a:r>
            <a:r>
              <a:rPr lang="en-US"/>
              <a:t>3 </a:t>
            </a:r>
            <a:r>
              <a:rPr lang="en-US">
                <a:highlight>
                  <a:srgbClr val="FFFF00"/>
                </a:highlight>
              </a:rPr>
              <a:t>(to </a:t>
            </a:r>
            <a:r>
              <a:rPr lang="en-US" dirty="0">
                <a:highlight>
                  <a:srgbClr val="FFFF00"/>
                </a:highlight>
              </a:rPr>
              <a:t>5)</a:t>
            </a:r>
            <a:r>
              <a:rPr lang="en-US" dirty="0"/>
              <a:t> Recommendations</a:t>
            </a:r>
          </a:p>
          <a:p>
            <a:pPr marL="0" indent="0">
              <a:buNone/>
            </a:pPr>
            <a:endParaRPr lang="en-US" dirty="0"/>
          </a:p>
          <a:p>
            <a:r>
              <a:rPr lang="en-US" sz="2000" dirty="0"/>
              <a:t>P0 – </a:t>
            </a:r>
            <a:r>
              <a:rPr lang="en-US" sz="2000" dirty="0">
                <a:highlight>
                  <a:srgbClr val="FFFF00"/>
                </a:highlight>
              </a:rPr>
              <a:t>[RECOMMENDATION 1]</a:t>
            </a:r>
          </a:p>
          <a:p>
            <a:r>
              <a:rPr lang="en-US" sz="2000" dirty="0"/>
              <a:t>P1 – </a:t>
            </a:r>
            <a:r>
              <a:rPr lang="en-US" sz="2000" dirty="0">
                <a:highlight>
                  <a:srgbClr val="FFFF00"/>
                </a:highlight>
              </a:rPr>
              <a:t>[RECOMMENDATION 2]</a:t>
            </a:r>
          </a:p>
          <a:p>
            <a:r>
              <a:rPr lang="en-US" sz="2000" dirty="0"/>
              <a:t>P2 – </a:t>
            </a:r>
            <a:r>
              <a:rPr lang="en-US" sz="2000" dirty="0">
                <a:highlight>
                  <a:srgbClr val="FFFF00"/>
                </a:highlight>
              </a:rPr>
              <a:t>[RECOMMENDATION 3]</a:t>
            </a:r>
          </a:p>
        </p:txBody>
      </p:sp>
      <p:sp>
        <p:nvSpPr>
          <p:cNvPr id="4" name="TextBox 3">
            <a:extLst>
              <a:ext uri="{FF2B5EF4-FFF2-40B4-BE49-F238E27FC236}">
                <a16:creationId xmlns:a16="http://schemas.microsoft.com/office/drawing/2014/main" id="{FB9D7948-AAAC-B772-B0A8-C5641CBFBE8B}"/>
              </a:ext>
            </a:extLst>
          </p:cNvPr>
          <p:cNvSpPr txBox="1"/>
          <p:nvPr/>
        </p:nvSpPr>
        <p:spPr>
          <a:xfrm>
            <a:off x="584200" y="5422900"/>
            <a:ext cx="6695103" cy="954107"/>
          </a:xfrm>
          <a:prstGeom prst="rect">
            <a:avLst/>
          </a:prstGeom>
          <a:noFill/>
        </p:spPr>
        <p:txBody>
          <a:bodyPr wrap="none" rtlCol="0">
            <a:spAutoFit/>
          </a:bodyPr>
          <a:lstStyle/>
          <a:p>
            <a:r>
              <a:rPr lang="en-AT" sz="1400" dirty="0"/>
              <a:t>Categories: </a:t>
            </a:r>
          </a:p>
          <a:p>
            <a:pPr marL="285750" indent="-285750">
              <a:buFont typeface="Arial" panose="020B0604020202020204" pitchFamily="34" charset="0"/>
              <a:buChar char="•"/>
            </a:pPr>
            <a:r>
              <a:rPr lang="en-AT" sz="1400" dirty="0"/>
              <a:t>P0 – Critical, needs immediate attention</a:t>
            </a:r>
          </a:p>
          <a:p>
            <a:pPr marL="285750" indent="-285750">
              <a:buFont typeface="Arial" panose="020B0604020202020204" pitchFamily="34" charset="0"/>
              <a:buChar char="•"/>
            </a:pPr>
            <a:r>
              <a:rPr lang="en-AT" sz="1400" dirty="0"/>
              <a:t>P1 – Strongly recommended, should be mitigated within 3 months</a:t>
            </a:r>
          </a:p>
          <a:p>
            <a:pPr marL="285750" indent="-285750">
              <a:buFont typeface="Arial" panose="020B0604020202020204" pitchFamily="34" charset="0"/>
              <a:buChar char="•"/>
            </a:pPr>
            <a:r>
              <a:rPr lang="en-AT" sz="1400" dirty="0"/>
              <a:t>P2 – Long-term sustainability recommendation, should be mitigated within 6 months </a:t>
            </a:r>
          </a:p>
        </p:txBody>
      </p:sp>
    </p:spTree>
    <p:extLst>
      <p:ext uri="{BB962C8B-B14F-4D97-AF65-F5344CB8AC3E}">
        <p14:creationId xmlns:p14="http://schemas.microsoft.com/office/powerpoint/2010/main" val="2174322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ummary - Critical_Color">
            <a:extLst>
              <a:ext uri="{FF2B5EF4-FFF2-40B4-BE49-F238E27FC236}">
                <a16:creationId xmlns:a16="http://schemas.microsoft.com/office/drawing/2014/main" id="{D74C9ACB-541B-B26E-BCEE-6271CAF219AA}"/>
              </a:ext>
            </a:extLst>
          </p:cNvPr>
          <p:cNvSpPr/>
          <p:nvPr/>
        </p:nvSpPr>
        <p:spPr>
          <a:xfrm>
            <a:off x="697706" y="3364708"/>
            <a:ext cx="1047750" cy="80767"/>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Summary - Title">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Executive Summary</a:t>
            </a:r>
          </a:p>
        </p:txBody>
      </p:sp>
      <p:cxnSp>
        <p:nvCxnSpPr>
          <p:cNvPr id="23" name="Summary - Threshold">
            <a:extLst>
              <a:ext uri="{FF2B5EF4-FFF2-40B4-BE49-F238E27FC236}">
                <a16:creationId xmlns:a16="http://schemas.microsoft.com/office/drawing/2014/main" id="{4FA9454F-D9DC-EC72-6DC4-1DBE5226F150}"/>
              </a:ext>
            </a:extLst>
          </p:cNvPr>
          <p:cNvCxnSpPr>
            <a:cxnSpLocks/>
          </p:cNvCxnSpPr>
          <p:nvPr/>
        </p:nvCxnSpPr>
        <p:spPr>
          <a:xfrm>
            <a:off x="711200" y="3313996"/>
            <a:ext cx="0" cy="16262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Summary - Pillar_5">
            <a:extLst>
              <a:ext uri="{FF2B5EF4-FFF2-40B4-BE49-F238E27FC236}">
                <a16:creationId xmlns:a16="http://schemas.microsoft.com/office/drawing/2014/main" id="{6059C1C9-037B-A13C-925C-562BC03936E4}"/>
              </a:ext>
            </a:extLst>
          </p:cNvPr>
          <p:cNvSpPr txBox="1"/>
          <p:nvPr/>
        </p:nvSpPr>
        <p:spPr>
          <a:xfrm>
            <a:off x="6155012" y="4874462"/>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[Pillar_5]</a:t>
            </a:r>
          </a:p>
        </p:txBody>
      </p:sp>
      <p:sp>
        <p:nvSpPr>
          <p:cNvPr id="25" name="Summary - Score_5">
            <a:extLst>
              <a:ext uri="{FF2B5EF4-FFF2-40B4-BE49-F238E27FC236}">
                <a16:creationId xmlns:a16="http://schemas.microsoft.com/office/drawing/2014/main" id="{A6698148-C028-F9E2-55E3-75D03FB45D0C}"/>
              </a:ext>
            </a:extLst>
          </p:cNvPr>
          <p:cNvSpPr txBox="1"/>
          <p:nvPr/>
        </p:nvSpPr>
        <p:spPr>
          <a:xfrm>
            <a:off x="5495940" y="4879277"/>
            <a:ext cx="6481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[S5]</a:t>
            </a:r>
          </a:p>
        </p:txBody>
      </p:sp>
      <p:sp>
        <p:nvSpPr>
          <p:cNvPr id="26" name="Summary - Pillar_4">
            <a:extLst>
              <a:ext uri="{FF2B5EF4-FFF2-40B4-BE49-F238E27FC236}">
                <a16:creationId xmlns:a16="http://schemas.microsoft.com/office/drawing/2014/main" id="{0272D013-F636-3252-3EF4-9305C091F344}"/>
              </a:ext>
            </a:extLst>
          </p:cNvPr>
          <p:cNvSpPr txBox="1"/>
          <p:nvPr/>
        </p:nvSpPr>
        <p:spPr>
          <a:xfrm>
            <a:off x="6155012" y="4357651"/>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[Pillar_4]</a:t>
            </a:r>
          </a:p>
        </p:txBody>
      </p:sp>
      <p:sp>
        <p:nvSpPr>
          <p:cNvPr id="27" name="Summary - Score_4">
            <a:extLst>
              <a:ext uri="{FF2B5EF4-FFF2-40B4-BE49-F238E27FC236}">
                <a16:creationId xmlns:a16="http://schemas.microsoft.com/office/drawing/2014/main" id="{5D9104C4-4919-363F-50A7-8E871D565DD7}"/>
              </a:ext>
            </a:extLst>
          </p:cNvPr>
          <p:cNvSpPr txBox="1"/>
          <p:nvPr/>
        </p:nvSpPr>
        <p:spPr>
          <a:xfrm>
            <a:off x="5495940" y="4362466"/>
            <a:ext cx="6481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[S4]</a:t>
            </a:r>
          </a:p>
        </p:txBody>
      </p:sp>
      <p:sp>
        <p:nvSpPr>
          <p:cNvPr id="28" name="Summary - Pillar_3">
            <a:extLst>
              <a:ext uri="{FF2B5EF4-FFF2-40B4-BE49-F238E27FC236}">
                <a16:creationId xmlns:a16="http://schemas.microsoft.com/office/drawing/2014/main" id="{AD230E75-DEB9-DCBD-E1E9-DD25B2042723}"/>
              </a:ext>
            </a:extLst>
          </p:cNvPr>
          <p:cNvSpPr txBox="1"/>
          <p:nvPr/>
        </p:nvSpPr>
        <p:spPr>
          <a:xfrm>
            <a:off x="6155012" y="3839399"/>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[Pillar_3]</a:t>
            </a:r>
          </a:p>
        </p:txBody>
      </p:sp>
      <p:sp>
        <p:nvSpPr>
          <p:cNvPr id="29" name="Summary - Score_3">
            <a:extLst>
              <a:ext uri="{FF2B5EF4-FFF2-40B4-BE49-F238E27FC236}">
                <a16:creationId xmlns:a16="http://schemas.microsoft.com/office/drawing/2014/main" id="{AC187D90-B15E-27FE-6169-2476F2BAEDB6}"/>
              </a:ext>
            </a:extLst>
          </p:cNvPr>
          <p:cNvSpPr txBox="1"/>
          <p:nvPr/>
        </p:nvSpPr>
        <p:spPr>
          <a:xfrm>
            <a:off x="5495940" y="3844214"/>
            <a:ext cx="6481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[S3]</a:t>
            </a:r>
          </a:p>
        </p:txBody>
      </p:sp>
      <p:sp>
        <p:nvSpPr>
          <p:cNvPr id="30" name="Summary - Pillar_2">
            <a:extLst>
              <a:ext uri="{FF2B5EF4-FFF2-40B4-BE49-F238E27FC236}">
                <a16:creationId xmlns:a16="http://schemas.microsoft.com/office/drawing/2014/main" id="{367B9521-CC14-DD05-0BFC-A78506D427B9}"/>
              </a:ext>
            </a:extLst>
          </p:cNvPr>
          <p:cNvSpPr txBox="1"/>
          <p:nvPr/>
        </p:nvSpPr>
        <p:spPr>
          <a:xfrm>
            <a:off x="6155012" y="3322048"/>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[Pillar_2]</a:t>
            </a:r>
          </a:p>
        </p:txBody>
      </p:sp>
      <p:sp>
        <p:nvSpPr>
          <p:cNvPr id="31" name="Summary - Score_2">
            <a:extLst>
              <a:ext uri="{FF2B5EF4-FFF2-40B4-BE49-F238E27FC236}">
                <a16:creationId xmlns:a16="http://schemas.microsoft.com/office/drawing/2014/main" id="{99BF5274-B663-0466-4986-DF08507D21BE}"/>
              </a:ext>
            </a:extLst>
          </p:cNvPr>
          <p:cNvSpPr txBox="1"/>
          <p:nvPr/>
        </p:nvSpPr>
        <p:spPr>
          <a:xfrm>
            <a:off x="5495940" y="3326863"/>
            <a:ext cx="6481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[S2]</a:t>
            </a:r>
          </a:p>
        </p:txBody>
      </p:sp>
      <p:sp>
        <p:nvSpPr>
          <p:cNvPr id="32" name="Summary - Pillar_1">
            <a:extLst>
              <a:ext uri="{FF2B5EF4-FFF2-40B4-BE49-F238E27FC236}">
                <a16:creationId xmlns:a16="http://schemas.microsoft.com/office/drawing/2014/main" id="{AC382274-1A51-C980-6D5F-B55F1A211919}"/>
              </a:ext>
            </a:extLst>
          </p:cNvPr>
          <p:cNvSpPr txBox="1"/>
          <p:nvPr/>
        </p:nvSpPr>
        <p:spPr>
          <a:xfrm>
            <a:off x="6155012" y="2798859"/>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[Pillar_1]</a:t>
            </a:r>
          </a:p>
        </p:txBody>
      </p:sp>
      <p:sp>
        <p:nvSpPr>
          <p:cNvPr id="33" name="Summary - Score_1">
            <a:extLst>
              <a:ext uri="{FF2B5EF4-FFF2-40B4-BE49-F238E27FC236}">
                <a16:creationId xmlns:a16="http://schemas.microsoft.com/office/drawing/2014/main" id="{6B72EDAF-32BD-99A9-F674-4DBCD0FE1AF8}"/>
              </a:ext>
            </a:extLst>
          </p:cNvPr>
          <p:cNvSpPr txBox="1"/>
          <p:nvPr/>
        </p:nvSpPr>
        <p:spPr>
          <a:xfrm>
            <a:off x="5495940" y="2803674"/>
            <a:ext cx="6481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[S1]</a:t>
            </a:r>
          </a:p>
        </p:txBody>
      </p:sp>
      <p:sp>
        <p:nvSpPr>
          <p:cNvPr id="34" name="Summary - Rating_Description">
            <a:extLst>
              <a:ext uri="{FF2B5EF4-FFF2-40B4-BE49-F238E27FC236}">
                <a16:creationId xmlns:a16="http://schemas.microsoft.com/office/drawing/2014/main" id="{6EAC6E1F-D191-F88B-1E08-38E6A1FE1E9B}"/>
              </a:ext>
            </a:extLst>
          </p:cNvPr>
          <p:cNvSpPr txBox="1"/>
          <p:nvPr/>
        </p:nvSpPr>
        <p:spPr>
          <a:xfrm>
            <a:off x="471229" y="4588000"/>
            <a:ext cx="348551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r>
              <a:rPr kumimoji="0" lang="en-US" sz="12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Rating_Description</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p>
        </p:txBody>
      </p:sp>
      <p:sp>
        <p:nvSpPr>
          <p:cNvPr id="35" name="Summary - Score_Overall">
            <a:extLst>
              <a:ext uri="{FF2B5EF4-FFF2-40B4-BE49-F238E27FC236}">
                <a16:creationId xmlns:a16="http://schemas.microsoft.com/office/drawing/2014/main" id="{74950A84-568C-3E49-BE06-C932934BFC76}"/>
              </a:ext>
            </a:extLst>
          </p:cNvPr>
          <p:cNvSpPr txBox="1"/>
          <p:nvPr/>
        </p:nvSpPr>
        <p:spPr>
          <a:xfrm>
            <a:off x="1668837" y="4045376"/>
            <a:ext cx="108752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[Sc]</a:t>
            </a:r>
          </a:p>
        </p:txBody>
      </p:sp>
      <p:graphicFrame>
        <p:nvGraphicFramePr>
          <p:cNvPr id="36" name="Summary - Rating_Ranges">
            <a:extLst>
              <a:ext uri="{FF2B5EF4-FFF2-40B4-BE49-F238E27FC236}">
                <a16:creationId xmlns:a16="http://schemas.microsoft.com/office/drawing/2014/main" id="{8FEF8C68-26FD-004A-80D4-21953AC181B1}"/>
              </a:ext>
            </a:extLst>
          </p:cNvPr>
          <p:cNvGraphicFramePr>
            <a:graphicFrameLocks noGrp="1"/>
          </p:cNvGraphicFramePr>
          <p:nvPr/>
        </p:nvGraphicFramePr>
        <p:xfrm>
          <a:off x="697705" y="3105072"/>
          <a:ext cx="3167368" cy="213360"/>
        </p:xfrm>
        <a:graphic>
          <a:graphicData uri="http://schemas.openxmlformats.org/drawingml/2006/table">
            <a:tbl>
              <a:tblPr firstRow="1" bandRow="1">
                <a:effectLst/>
                <a:tableStyleId>{5C22544A-7EE6-4342-B048-85BDC9FD1C3A}</a:tableStyleId>
              </a:tblPr>
              <a:tblGrid>
                <a:gridCol w="1058069">
                  <a:extLst>
                    <a:ext uri="{9D8B030D-6E8A-4147-A177-3AD203B41FA5}">
                      <a16:colId xmlns:a16="http://schemas.microsoft.com/office/drawing/2014/main" val="444279859"/>
                    </a:ext>
                  </a:extLst>
                </a:gridCol>
                <a:gridCol w="1054100">
                  <a:extLst>
                    <a:ext uri="{9D8B030D-6E8A-4147-A177-3AD203B41FA5}">
                      <a16:colId xmlns:a16="http://schemas.microsoft.com/office/drawing/2014/main" val="4264896445"/>
                    </a:ext>
                  </a:extLst>
                </a:gridCol>
                <a:gridCol w="1055199">
                  <a:extLst>
                    <a:ext uri="{9D8B030D-6E8A-4147-A177-3AD203B41FA5}">
                      <a16:colId xmlns:a16="http://schemas.microsoft.com/office/drawing/2014/main" val="1697782480"/>
                    </a:ext>
                  </a:extLst>
                </a:gridCol>
              </a:tblGrid>
              <a:tr h="187595">
                <a:tc>
                  <a:txBody>
                    <a:bodyPr/>
                    <a:lstStyle/>
                    <a:p>
                      <a:r>
                        <a:rPr lang="en-US" sz="800" dirty="0">
                          <a:solidFill>
                            <a:schemeClr val="tx1"/>
                          </a:solidFill>
                        </a:rPr>
                        <a:t>Critical (0-33)</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800" dirty="0">
                          <a:solidFill>
                            <a:schemeClr val="tx1"/>
                          </a:solidFill>
                        </a:rPr>
                        <a:t>Moderate (34-66)</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800" dirty="0">
                          <a:solidFill>
                            <a:schemeClr val="tx1"/>
                          </a:solidFill>
                        </a:rPr>
                        <a:t>Excellent (67-100)</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2734065"/>
                  </a:ext>
                </a:extLst>
              </a:tr>
            </a:tbl>
          </a:graphicData>
        </a:graphic>
      </p:graphicFrame>
      <p:sp>
        <p:nvSpPr>
          <p:cNvPr id="37" name="Summary - Capability_Score Text">
            <a:extLst>
              <a:ext uri="{FF2B5EF4-FFF2-40B4-BE49-F238E27FC236}">
                <a16:creationId xmlns:a16="http://schemas.microsoft.com/office/drawing/2014/main" id="{6425E761-0ACF-B33A-3925-6C5B8FB73DAB}"/>
              </a:ext>
            </a:extLst>
          </p:cNvPr>
          <p:cNvSpPr txBox="1"/>
          <p:nvPr/>
        </p:nvSpPr>
        <p:spPr>
          <a:xfrm>
            <a:off x="1339624" y="3672411"/>
            <a:ext cx="19133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Capability Score</a:t>
            </a:r>
          </a:p>
        </p:txBody>
      </p:sp>
      <p:pic>
        <p:nvPicPr>
          <p:cNvPr id="38" name="Summary - Excellent_Gauge" descr="A picture containing text&#10;&#10;Description automatically generated">
            <a:extLst>
              <a:ext uri="{FF2B5EF4-FFF2-40B4-BE49-F238E27FC236}">
                <a16:creationId xmlns:a16="http://schemas.microsoft.com/office/drawing/2014/main" id="{CCE94A8A-5B5A-D98B-90A4-24285597C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322" y="7305265"/>
            <a:ext cx="446500" cy="342000"/>
          </a:xfrm>
          <a:prstGeom prst="rect">
            <a:avLst/>
          </a:prstGeom>
        </p:spPr>
      </p:pic>
      <p:pic>
        <p:nvPicPr>
          <p:cNvPr id="39" name="Summary - Moderate_Gauge" descr="Icon&#10;&#10;Description automatically generated">
            <a:extLst>
              <a:ext uri="{FF2B5EF4-FFF2-40B4-BE49-F238E27FC236}">
                <a16:creationId xmlns:a16="http://schemas.microsoft.com/office/drawing/2014/main" id="{F17B1D1C-A250-D3BA-BF14-F0AA57870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798" y="7308021"/>
            <a:ext cx="446500" cy="342000"/>
          </a:xfrm>
          <a:prstGeom prst="rect">
            <a:avLst/>
          </a:prstGeom>
        </p:spPr>
      </p:pic>
      <p:pic>
        <p:nvPicPr>
          <p:cNvPr id="40" name="Summary - Critical_Gauge" descr="Icon&#10;&#10;Description automatically generated">
            <a:extLst>
              <a:ext uri="{FF2B5EF4-FFF2-40B4-BE49-F238E27FC236}">
                <a16:creationId xmlns:a16="http://schemas.microsoft.com/office/drawing/2014/main" id="{B8FCA264-1FE9-BE32-3A4B-F37100BA4E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74" y="7305265"/>
            <a:ext cx="446500" cy="342000"/>
          </a:xfrm>
          <a:prstGeom prst="rect">
            <a:avLst/>
          </a:prstGeom>
        </p:spPr>
      </p:pic>
      <p:sp>
        <p:nvSpPr>
          <p:cNvPr id="44" name="Summary - Excellent_Color">
            <a:extLst>
              <a:ext uri="{FF2B5EF4-FFF2-40B4-BE49-F238E27FC236}">
                <a16:creationId xmlns:a16="http://schemas.microsoft.com/office/drawing/2014/main" id="{21E90BA0-CBC1-AC09-66B4-B0BF7432F794}"/>
              </a:ext>
            </a:extLst>
          </p:cNvPr>
          <p:cNvSpPr/>
          <p:nvPr/>
        </p:nvSpPr>
        <p:spPr>
          <a:xfrm>
            <a:off x="2817323" y="3365945"/>
            <a:ext cx="1047750" cy="80767"/>
          </a:xfrm>
          <a:prstGeom prst="rect">
            <a:avLst/>
          </a:prstGeom>
          <a:solidFill>
            <a:srgbClr val="70AD47">
              <a:lumMod val="75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Summary - Moderate_Color">
            <a:extLst>
              <a:ext uri="{FF2B5EF4-FFF2-40B4-BE49-F238E27FC236}">
                <a16:creationId xmlns:a16="http://schemas.microsoft.com/office/drawing/2014/main" id="{F897C445-8B64-257B-43FA-A57400E28F1A}"/>
              </a:ext>
            </a:extLst>
          </p:cNvPr>
          <p:cNvSpPr/>
          <p:nvPr/>
        </p:nvSpPr>
        <p:spPr>
          <a:xfrm>
            <a:off x="1758185" y="3365848"/>
            <a:ext cx="1047750" cy="80767"/>
          </a:xfrm>
          <a:prstGeom prst="rect">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Summary - Areas of focus to raise your Review Score">
            <a:extLst>
              <a:ext uri="{FF2B5EF4-FFF2-40B4-BE49-F238E27FC236}">
                <a16:creationId xmlns:a16="http://schemas.microsoft.com/office/drawing/2014/main" id="{DCBB3BCA-2806-F14A-F1C1-254CE52DA141}"/>
              </a:ext>
            </a:extLst>
          </p:cNvPr>
          <p:cNvSpPr txBox="1"/>
          <p:nvPr/>
        </p:nvSpPr>
        <p:spPr>
          <a:xfrm>
            <a:off x="4846590" y="1765242"/>
            <a:ext cx="7001225" cy="763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Review Score for each Well-Architected pillar</a:t>
            </a:r>
            <a:endParaRPr kumimoji="0" lang="en-US" sz="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Based on the assessment your workload achieved the following scores for each pillar</a:t>
            </a:r>
          </a:p>
        </p:txBody>
      </p:sp>
    </p:spTree>
    <p:extLst>
      <p:ext uri="{BB962C8B-B14F-4D97-AF65-F5344CB8AC3E}">
        <p14:creationId xmlns:p14="http://schemas.microsoft.com/office/powerpoint/2010/main" val="4571855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etail - Critical_Color">
            <a:extLst>
              <a:ext uri="{FF2B5EF4-FFF2-40B4-BE49-F238E27FC236}">
                <a16:creationId xmlns:a16="http://schemas.microsoft.com/office/drawing/2014/main" id="{17230770-E637-A8B6-DE5B-752D0E683F72}"/>
              </a:ext>
            </a:extLst>
          </p:cNvPr>
          <p:cNvSpPr/>
          <p:nvPr/>
        </p:nvSpPr>
        <p:spPr>
          <a:xfrm>
            <a:off x="697706" y="3154508"/>
            <a:ext cx="1047750" cy="80767"/>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Detail - Pillar">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[Pillar]</a:t>
            </a:r>
          </a:p>
        </p:txBody>
      </p:sp>
      <p:cxnSp>
        <p:nvCxnSpPr>
          <p:cNvPr id="4" name="Detail - Threshold">
            <a:extLst>
              <a:ext uri="{FF2B5EF4-FFF2-40B4-BE49-F238E27FC236}">
                <a16:creationId xmlns:a16="http://schemas.microsoft.com/office/drawing/2014/main" id="{5338B9A8-7EF3-984A-5E1F-2D0B011CF18C}"/>
              </a:ext>
            </a:extLst>
          </p:cNvPr>
          <p:cNvCxnSpPr>
            <a:cxnSpLocks/>
          </p:cNvCxnSpPr>
          <p:nvPr/>
        </p:nvCxnSpPr>
        <p:spPr>
          <a:xfrm>
            <a:off x="711200" y="3103796"/>
            <a:ext cx="0" cy="16262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etail - Pillar_Description">
            <a:extLst>
              <a:ext uri="{FF2B5EF4-FFF2-40B4-BE49-F238E27FC236}">
                <a16:creationId xmlns:a16="http://schemas.microsoft.com/office/drawing/2014/main" id="{8D693500-558D-46C5-E81E-1C9D2AF799B1}"/>
              </a:ext>
            </a:extLst>
          </p:cNvPr>
          <p:cNvSpPr txBox="1"/>
          <p:nvPr/>
        </p:nvSpPr>
        <p:spPr>
          <a:xfrm>
            <a:off x="471229" y="4377800"/>
            <a:ext cx="348551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r>
              <a:rPr kumimoji="0" lang="en-US" sz="12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Pillar_Description</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p>
        </p:txBody>
      </p:sp>
      <p:sp>
        <p:nvSpPr>
          <p:cNvPr id="7" name="Detail - Pillar_Score">
            <a:extLst>
              <a:ext uri="{FF2B5EF4-FFF2-40B4-BE49-F238E27FC236}">
                <a16:creationId xmlns:a16="http://schemas.microsoft.com/office/drawing/2014/main" id="{04E3139E-362F-F95B-8807-2924E4CE2639}"/>
              </a:ext>
            </a:extLst>
          </p:cNvPr>
          <p:cNvSpPr txBox="1"/>
          <p:nvPr/>
        </p:nvSpPr>
        <p:spPr>
          <a:xfrm>
            <a:off x="1668837" y="3835176"/>
            <a:ext cx="108752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[Sc]</a:t>
            </a:r>
          </a:p>
        </p:txBody>
      </p:sp>
      <p:graphicFrame>
        <p:nvGraphicFramePr>
          <p:cNvPr id="8" name="Detail - Rating_Ranges">
            <a:extLst>
              <a:ext uri="{FF2B5EF4-FFF2-40B4-BE49-F238E27FC236}">
                <a16:creationId xmlns:a16="http://schemas.microsoft.com/office/drawing/2014/main" id="{83854E1C-9FE5-17B9-6BD4-3DCD48F25C97}"/>
              </a:ext>
            </a:extLst>
          </p:cNvPr>
          <p:cNvGraphicFramePr>
            <a:graphicFrameLocks noGrp="1"/>
          </p:cNvGraphicFramePr>
          <p:nvPr/>
        </p:nvGraphicFramePr>
        <p:xfrm>
          <a:off x="697705" y="2894872"/>
          <a:ext cx="3167368" cy="213360"/>
        </p:xfrm>
        <a:graphic>
          <a:graphicData uri="http://schemas.openxmlformats.org/drawingml/2006/table">
            <a:tbl>
              <a:tblPr firstRow="1" bandRow="1">
                <a:effectLst/>
                <a:tableStyleId>{5C22544A-7EE6-4342-B048-85BDC9FD1C3A}</a:tableStyleId>
              </a:tblPr>
              <a:tblGrid>
                <a:gridCol w="1058069">
                  <a:extLst>
                    <a:ext uri="{9D8B030D-6E8A-4147-A177-3AD203B41FA5}">
                      <a16:colId xmlns:a16="http://schemas.microsoft.com/office/drawing/2014/main" val="444279859"/>
                    </a:ext>
                  </a:extLst>
                </a:gridCol>
                <a:gridCol w="1054100">
                  <a:extLst>
                    <a:ext uri="{9D8B030D-6E8A-4147-A177-3AD203B41FA5}">
                      <a16:colId xmlns:a16="http://schemas.microsoft.com/office/drawing/2014/main" val="4264896445"/>
                    </a:ext>
                  </a:extLst>
                </a:gridCol>
                <a:gridCol w="1055199">
                  <a:extLst>
                    <a:ext uri="{9D8B030D-6E8A-4147-A177-3AD203B41FA5}">
                      <a16:colId xmlns:a16="http://schemas.microsoft.com/office/drawing/2014/main" val="1697782480"/>
                    </a:ext>
                  </a:extLst>
                </a:gridCol>
              </a:tblGrid>
              <a:tr h="187595">
                <a:tc>
                  <a:txBody>
                    <a:bodyPr/>
                    <a:lstStyle/>
                    <a:p>
                      <a:r>
                        <a:rPr lang="en-US" sz="800" dirty="0">
                          <a:solidFill>
                            <a:schemeClr val="tx1"/>
                          </a:solidFill>
                        </a:rPr>
                        <a:t>Critical (0-33)</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800" dirty="0">
                          <a:solidFill>
                            <a:schemeClr val="tx1"/>
                          </a:solidFill>
                        </a:rPr>
                        <a:t>Moderate (34-66)</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800" dirty="0">
                          <a:solidFill>
                            <a:schemeClr val="tx1"/>
                          </a:solidFill>
                        </a:rPr>
                        <a:t>Excellent (67-100)</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2734065"/>
                  </a:ext>
                </a:extLst>
              </a:tr>
            </a:tbl>
          </a:graphicData>
        </a:graphic>
      </p:graphicFrame>
      <p:sp>
        <p:nvSpPr>
          <p:cNvPr id="9" name="Detail - Capability_Score Text">
            <a:extLst>
              <a:ext uri="{FF2B5EF4-FFF2-40B4-BE49-F238E27FC236}">
                <a16:creationId xmlns:a16="http://schemas.microsoft.com/office/drawing/2014/main" id="{16AA0F16-1385-7701-191B-8F15F0554E8C}"/>
              </a:ext>
            </a:extLst>
          </p:cNvPr>
          <p:cNvSpPr txBox="1"/>
          <p:nvPr/>
        </p:nvSpPr>
        <p:spPr>
          <a:xfrm>
            <a:off x="1339624" y="3462211"/>
            <a:ext cx="19133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Capability Score</a:t>
            </a:r>
          </a:p>
        </p:txBody>
      </p:sp>
      <p:sp>
        <p:nvSpPr>
          <p:cNvPr id="10" name="Detail - Resource_Type_1">
            <a:extLst>
              <a:ext uri="{FF2B5EF4-FFF2-40B4-BE49-F238E27FC236}">
                <a16:creationId xmlns:a16="http://schemas.microsoft.com/office/drawing/2014/main" id="{68D29AEA-E382-9C7D-CD07-90050365D806}"/>
              </a:ext>
            </a:extLst>
          </p:cNvPr>
          <p:cNvSpPr txBox="1"/>
          <p:nvPr/>
        </p:nvSpPr>
        <p:spPr>
          <a:xfrm>
            <a:off x="5819960" y="2001780"/>
            <a:ext cx="4765959" cy="2774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[Resource_Type_1]</a:t>
            </a:r>
          </a:p>
        </p:txBody>
      </p:sp>
      <p:sp>
        <p:nvSpPr>
          <p:cNvPr id="11" name="Detail - Weight_1">
            <a:extLst>
              <a:ext uri="{FF2B5EF4-FFF2-40B4-BE49-F238E27FC236}">
                <a16:creationId xmlns:a16="http://schemas.microsoft.com/office/drawing/2014/main" id="{9FC3AD18-5B76-CBE4-1354-DF1A1CEC2074}"/>
              </a:ext>
            </a:extLst>
          </p:cNvPr>
          <p:cNvSpPr txBox="1"/>
          <p:nvPr/>
        </p:nvSpPr>
        <p:spPr>
          <a:xfrm>
            <a:off x="5079576" y="2008857"/>
            <a:ext cx="694653" cy="2755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[W1]</a:t>
            </a:r>
          </a:p>
        </p:txBody>
      </p:sp>
      <p:sp>
        <p:nvSpPr>
          <p:cNvPr id="12" name="Detail - Resource_Type_2">
            <a:extLst>
              <a:ext uri="{FF2B5EF4-FFF2-40B4-BE49-F238E27FC236}">
                <a16:creationId xmlns:a16="http://schemas.microsoft.com/office/drawing/2014/main" id="{47F908C0-8308-ED22-2FDD-49EFBFDFA75E}"/>
              </a:ext>
            </a:extLst>
          </p:cNvPr>
          <p:cNvSpPr txBox="1"/>
          <p:nvPr/>
        </p:nvSpPr>
        <p:spPr>
          <a:xfrm>
            <a:off x="5829153" y="2862932"/>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[Resource_Type_2]</a:t>
            </a:r>
          </a:p>
        </p:txBody>
      </p:sp>
      <p:sp>
        <p:nvSpPr>
          <p:cNvPr id="13" name="Detail - Weight_2">
            <a:extLst>
              <a:ext uri="{FF2B5EF4-FFF2-40B4-BE49-F238E27FC236}">
                <a16:creationId xmlns:a16="http://schemas.microsoft.com/office/drawing/2014/main" id="{8FC25FB1-B663-83C8-F559-D3D5903A6AE6}"/>
              </a:ext>
            </a:extLst>
          </p:cNvPr>
          <p:cNvSpPr txBox="1"/>
          <p:nvPr/>
        </p:nvSpPr>
        <p:spPr>
          <a:xfrm>
            <a:off x="5088769" y="2870009"/>
            <a:ext cx="6946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[W2]</a:t>
            </a:r>
          </a:p>
        </p:txBody>
      </p:sp>
      <p:sp>
        <p:nvSpPr>
          <p:cNvPr id="14" name="Detail - Resource_Type_3">
            <a:extLst>
              <a:ext uri="{FF2B5EF4-FFF2-40B4-BE49-F238E27FC236}">
                <a16:creationId xmlns:a16="http://schemas.microsoft.com/office/drawing/2014/main" id="{D2C8FABE-B5AD-1F72-7E63-65F3DC186BA6}"/>
              </a:ext>
            </a:extLst>
          </p:cNvPr>
          <p:cNvSpPr txBox="1"/>
          <p:nvPr/>
        </p:nvSpPr>
        <p:spPr>
          <a:xfrm>
            <a:off x="5819960" y="3725699"/>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[Resource_Type_3]</a:t>
            </a:r>
          </a:p>
        </p:txBody>
      </p:sp>
      <p:sp>
        <p:nvSpPr>
          <p:cNvPr id="15" name="Detail - Weight_3">
            <a:extLst>
              <a:ext uri="{FF2B5EF4-FFF2-40B4-BE49-F238E27FC236}">
                <a16:creationId xmlns:a16="http://schemas.microsoft.com/office/drawing/2014/main" id="{A7AB30BF-5BE4-D3E3-4FE0-39813A54AB29}"/>
              </a:ext>
            </a:extLst>
          </p:cNvPr>
          <p:cNvSpPr txBox="1"/>
          <p:nvPr/>
        </p:nvSpPr>
        <p:spPr>
          <a:xfrm>
            <a:off x="5079576" y="3732776"/>
            <a:ext cx="6946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[W3]</a:t>
            </a:r>
          </a:p>
        </p:txBody>
      </p:sp>
      <p:sp>
        <p:nvSpPr>
          <p:cNvPr id="16" name="Detail - Resource_Type_4">
            <a:extLst>
              <a:ext uri="{FF2B5EF4-FFF2-40B4-BE49-F238E27FC236}">
                <a16:creationId xmlns:a16="http://schemas.microsoft.com/office/drawing/2014/main" id="{79922EA0-1C5C-492D-2BF7-3550FDD6397B}"/>
              </a:ext>
            </a:extLst>
          </p:cNvPr>
          <p:cNvSpPr txBox="1"/>
          <p:nvPr/>
        </p:nvSpPr>
        <p:spPr>
          <a:xfrm>
            <a:off x="5829153" y="4595477"/>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[Resource_Type_4]</a:t>
            </a:r>
          </a:p>
        </p:txBody>
      </p:sp>
      <p:sp>
        <p:nvSpPr>
          <p:cNvPr id="17" name="Detail - Weight_4">
            <a:extLst>
              <a:ext uri="{FF2B5EF4-FFF2-40B4-BE49-F238E27FC236}">
                <a16:creationId xmlns:a16="http://schemas.microsoft.com/office/drawing/2014/main" id="{A45539F7-772B-8AB8-49CC-6F35B1136D35}"/>
              </a:ext>
            </a:extLst>
          </p:cNvPr>
          <p:cNvSpPr txBox="1"/>
          <p:nvPr/>
        </p:nvSpPr>
        <p:spPr>
          <a:xfrm>
            <a:off x="5088769" y="4602554"/>
            <a:ext cx="6946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[W4]</a:t>
            </a:r>
          </a:p>
        </p:txBody>
      </p:sp>
      <p:sp>
        <p:nvSpPr>
          <p:cNvPr id="18" name="Detail - Resource_Type_5">
            <a:extLst>
              <a:ext uri="{FF2B5EF4-FFF2-40B4-BE49-F238E27FC236}">
                <a16:creationId xmlns:a16="http://schemas.microsoft.com/office/drawing/2014/main" id="{E8F17EFF-849E-0196-2475-0D15B1C57AF3}"/>
              </a:ext>
            </a:extLst>
          </p:cNvPr>
          <p:cNvSpPr txBox="1"/>
          <p:nvPr/>
        </p:nvSpPr>
        <p:spPr>
          <a:xfrm>
            <a:off x="5829153" y="5456629"/>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[Resource_Type_5]</a:t>
            </a:r>
          </a:p>
        </p:txBody>
      </p:sp>
      <p:sp>
        <p:nvSpPr>
          <p:cNvPr id="19" name="Detail - Weight_5">
            <a:extLst>
              <a:ext uri="{FF2B5EF4-FFF2-40B4-BE49-F238E27FC236}">
                <a16:creationId xmlns:a16="http://schemas.microsoft.com/office/drawing/2014/main" id="{797689D4-4B1D-6139-9622-19AA04A3D86C}"/>
              </a:ext>
            </a:extLst>
          </p:cNvPr>
          <p:cNvSpPr txBox="1"/>
          <p:nvPr/>
        </p:nvSpPr>
        <p:spPr>
          <a:xfrm>
            <a:off x="5088769" y="5463706"/>
            <a:ext cx="6946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[W5]</a:t>
            </a:r>
          </a:p>
        </p:txBody>
      </p:sp>
      <p:sp>
        <p:nvSpPr>
          <p:cNvPr id="23" name="Detail - Excellent_Color">
            <a:extLst>
              <a:ext uri="{FF2B5EF4-FFF2-40B4-BE49-F238E27FC236}">
                <a16:creationId xmlns:a16="http://schemas.microsoft.com/office/drawing/2014/main" id="{0B34721D-8035-4673-EE7C-BF658431008F}"/>
              </a:ext>
            </a:extLst>
          </p:cNvPr>
          <p:cNvSpPr/>
          <p:nvPr/>
        </p:nvSpPr>
        <p:spPr>
          <a:xfrm>
            <a:off x="2817323" y="3155745"/>
            <a:ext cx="1047750" cy="80767"/>
          </a:xfrm>
          <a:prstGeom prst="rect">
            <a:avLst/>
          </a:prstGeom>
          <a:solidFill>
            <a:srgbClr val="70AD47">
              <a:lumMod val="75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Detail - Moderate_Color">
            <a:extLst>
              <a:ext uri="{FF2B5EF4-FFF2-40B4-BE49-F238E27FC236}">
                <a16:creationId xmlns:a16="http://schemas.microsoft.com/office/drawing/2014/main" id="{BAD122F1-6D49-9B66-5533-3D4DDBED8010}"/>
              </a:ext>
            </a:extLst>
          </p:cNvPr>
          <p:cNvSpPr/>
          <p:nvPr/>
        </p:nvSpPr>
        <p:spPr>
          <a:xfrm>
            <a:off x="1758185" y="3155648"/>
            <a:ext cx="1047750" cy="80767"/>
          </a:xfrm>
          <a:prstGeom prst="rect">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Detail - Recommendation_1">
            <a:extLst>
              <a:ext uri="{FF2B5EF4-FFF2-40B4-BE49-F238E27FC236}">
                <a16:creationId xmlns:a16="http://schemas.microsoft.com/office/drawing/2014/main" id="{97511FC5-7689-8E5F-606B-03DC9A608301}"/>
              </a:ext>
            </a:extLst>
          </p:cNvPr>
          <p:cNvSpPr txBox="1"/>
          <p:nvPr/>
        </p:nvSpPr>
        <p:spPr>
          <a:xfrm>
            <a:off x="5813722" y="2250660"/>
            <a:ext cx="57672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[Recommendation_1]</a:t>
            </a:r>
          </a:p>
        </p:txBody>
      </p:sp>
      <p:sp>
        <p:nvSpPr>
          <p:cNvPr id="27" name="Detail - Recommendation_2">
            <a:extLst>
              <a:ext uri="{FF2B5EF4-FFF2-40B4-BE49-F238E27FC236}">
                <a16:creationId xmlns:a16="http://schemas.microsoft.com/office/drawing/2014/main" id="{CC97BCA9-8AE9-0D46-DECD-133BD3A97F6F}"/>
              </a:ext>
            </a:extLst>
          </p:cNvPr>
          <p:cNvSpPr txBox="1"/>
          <p:nvPr/>
        </p:nvSpPr>
        <p:spPr>
          <a:xfrm>
            <a:off x="5822915" y="3120438"/>
            <a:ext cx="579306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[Recommendation_2]</a:t>
            </a:r>
          </a:p>
        </p:txBody>
      </p:sp>
      <p:sp>
        <p:nvSpPr>
          <p:cNvPr id="28" name="Detail - Recommendation_3">
            <a:extLst>
              <a:ext uri="{FF2B5EF4-FFF2-40B4-BE49-F238E27FC236}">
                <a16:creationId xmlns:a16="http://schemas.microsoft.com/office/drawing/2014/main" id="{3409A9C1-499D-C5CE-A914-0102B3F55AFA}"/>
              </a:ext>
            </a:extLst>
          </p:cNvPr>
          <p:cNvSpPr txBox="1"/>
          <p:nvPr/>
        </p:nvSpPr>
        <p:spPr>
          <a:xfrm>
            <a:off x="5813722" y="3974580"/>
            <a:ext cx="579306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[Recommendation_3]</a:t>
            </a:r>
          </a:p>
        </p:txBody>
      </p:sp>
      <p:sp>
        <p:nvSpPr>
          <p:cNvPr id="29" name="Detail - Recommendation_4">
            <a:extLst>
              <a:ext uri="{FF2B5EF4-FFF2-40B4-BE49-F238E27FC236}">
                <a16:creationId xmlns:a16="http://schemas.microsoft.com/office/drawing/2014/main" id="{AEC6CE06-BE04-B65C-0222-1D43908B8EAB}"/>
              </a:ext>
            </a:extLst>
          </p:cNvPr>
          <p:cNvSpPr txBox="1"/>
          <p:nvPr/>
        </p:nvSpPr>
        <p:spPr>
          <a:xfrm>
            <a:off x="5822915" y="4844357"/>
            <a:ext cx="575805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[Recommendation_4]</a:t>
            </a:r>
          </a:p>
        </p:txBody>
      </p:sp>
      <p:sp>
        <p:nvSpPr>
          <p:cNvPr id="30" name="Detail - Recommendation_5">
            <a:extLst>
              <a:ext uri="{FF2B5EF4-FFF2-40B4-BE49-F238E27FC236}">
                <a16:creationId xmlns:a16="http://schemas.microsoft.com/office/drawing/2014/main" id="{3E34589C-AFB0-1A0B-9527-E7486B642312}"/>
              </a:ext>
            </a:extLst>
          </p:cNvPr>
          <p:cNvSpPr txBox="1"/>
          <p:nvPr/>
        </p:nvSpPr>
        <p:spPr>
          <a:xfrm>
            <a:off x="5822915" y="5705509"/>
            <a:ext cx="575805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[Recommendation_5]</a:t>
            </a:r>
          </a:p>
        </p:txBody>
      </p:sp>
      <p:sp>
        <p:nvSpPr>
          <p:cNvPr id="31" name="Detail - Subtitle">
            <a:extLst>
              <a:ext uri="{FF2B5EF4-FFF2-40B4-BE49-F238E27FC236}">
                <a16:creationId xmlns:a16="http://schemas.microsoft.com/office/drawing/2014/main" id="{7D44C682-EC6E-DA2B-13EA-173CD724AC4D}"/>
              </a:ext>
            </a:extLst>
          </p:cNvPr>
          <p:cNvSpPr txBox="1"/>
          <p:nvPr/>
        </p:nvSpPr>
        <p:spPr>
          <a:xfrm>
            <a:off x="5088769" y="1507616"/>
            <a:ext cx="6149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Scores for services that have recommendations within this pillar, sorted by descending priority:</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9248130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t>Next Steps</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977319"/>
            <a:ext cx="9144000" cy="677108"/>
          </a:xfrm>
        </p:spPr>
        <p:txBody>
          <a:bodyPr/>
          <a:lstStyle/>
          <a:p>
            <a:r>
              <a:rPr lang="en-US" dirty="0"/>
              <a:t>A plan to implement the recommended improvements and continue to monitor and optimize your system</a:t>
            </a:r>
          </a:p>
        </p:txBody>
      </p:sp>
    </p:spTree>
    <p:extLst>
      <p:ext uri="{BB962C8B-B14F-4D97-AF65-F5344CB8AC3E}">
        <p14:creationId xmlns:p14="http://schemas.microsoft.com/office/powerpoint/2010/main" val="115365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3681008"/>
          </a:xfrm>
        </p:spPr>
        <p:txBody>
          <a:bodyPr/>
          <a:lstStyle/>
          <a:p>
            <a:pPr marL="0" indent="0">
              <a:buNone/>
            </a:pPr>
            <a:r>
              <a:rPr lang="en-US" dirty="0"/>
              <a:t>Go Forward Meeting</a:t>
            </a:r>
          </a:p>
          <a:p>
            <a:pPr marL="0" indent="0">
              <a:buNone/>
            </a:pPr>
            <a:r>
              <a:rPr lang="en-US" sz="2000" dirty="0">
                <a:solidFill>
                  <a:prstClr val="black"/>
                </a:solidFill>
                <a:cs typeface="Segoe UI" panose="020B0502040204020203" pitchFamily="34" charset="0"/>
              </a:rPr>
              <a:t>A meeting between your team representatives and the Microsoft account team to discuss how Microsoft can assist with any identified issues.</a:t>
            </a:r>
            <a:br>
              <a:rPr lang="en-US" sz="2000" dirty="0">
                <a:solidFill>
                  <a:prstClr val="black"/>
                </a:solidFill>
                <a:cs typeface="Segoe UI" panose="020B0502040204020203" pitchFamily="34" charset="0"/>
              </a:rPr>
            </a:br>
            <a:endParaRPr lang="en-US" dirty="0"/>
          </a:p>
          <a:p>
            <a:pPr marL="0" indent="0">
              <a:buNone/>
            </a:pPr>
            <a:r>
              <a:rPr lang="en-US" dirty="0"/>
              <a:t>Topics proposal</a:t>
            </a:r>
          </a:p>
          <a:p>
            <a:pPr marL="0" indent="0">
              <a:buNone/>
            </a:pPr>
            <a:endParaRPr lang="en-US" dirty="0"/>
          </a:p>
          <a:p>
            <a:r>
              <a:rPr lang="en-US" sz="2000" dirty="0">
                <a:highlight>
                  <a:srgbClr val="FFFF00"/>
                </a:highlight>
              </a:rPr>
              <a:t>[TOPIC 1]</a:t>
            </a:r>
          </a:p>
          <a:p>
            <a:r>
              <a:rPr lang="en-US" sz="2000" dirty="0">
                <a:highlight>
                  <a:srgbClr val="FFFF00"/>
                </a:highlight>
              </a:rPr>
              <a:t>[TOPIC 2]</a:t>
            </a:r>
          </a:p>
          <a:p>
            <a:r>
              <a:rPr lang="en-US" sz="2000" dirty="0">
                <a:highlight>
                  <a:srgbClr val="FFFF00"/>
                </a:highlight>
              </a:rPr>
              <a:t>[TOPIC 3]</a:t>
            </a:r>
          </a:p>
        </p:txBody>
      </p:sp>
    </p:spTree>
    <p:extLst>
      <p:ext uri="{BB962C8B-B14F-4D97-AF65-F5344CB8AC3E}">
        <p14:creationId xmlns:p14="http://schemas.microsoft.com/office/powerpoint/2010/main" val="405484173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84892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9BE027-680C-4683-BF66-C254227CE859}"/>
              </a:ext>
            </a:extLst>
          </p:cNvPr>
          <p:cNvSpPr>
            <a:spLocks noGrp="1"/>
          </p:cNvSpPr>
          <p:nvPr>
            <p:ph type="title"/>
          </p:nvPr>
        </p:nvSpPr>
        <p:spPr/>
        <p:txBody>
          <a:bodyPr/>
          <a:lstStyle/>
          <a:p>
            <a:r>
              <a:rPr lang="en-US"/>
              <a:t>Conditions and terms of use</a:t>
            </a:r>
          </a:p>
        </p:txBody>
      </p:sp>
      <p:sp>
        <p:nvSpPr>
          <p:cNvPr id="29" name="Rectangle 28">
            <a:extLst>
              <a:ext uri="{FF2B5EF4-FFF2-40B4-BE49-F238E27FC236}">
                <a16:creationId xmlns:a16="http://schemas.microsoft.com/office/drawing/2014/main" id="{A1BD5E45-4353-4B5C-A438-44D089492B5C}"/>
              </a:ext>
            </a:extLst>
          </p:cNvPr>
          <p:cNvSpPr/>
          <p:nvPr/>
        </p:nvSpPr>
        <p:spPr bwMode="auto">
          <a:xfrm>
            <a:off x="571500" y="1574244"/>
            <a:ext cx="11049000" cy="3632756"/>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a:spcBef>
                <a:spcPts val="600"/>
              </a:spcBef>
              <a:spcAft>
                <a:spcPts val="600"/>
              </a:spcAft>
              <a:defRPr/>
            </a:pPr>
            <a:r>
              <a:rPr lang="en-US" dirty="0">
                <a:solidFill>
                  <a:schemeClr val="tx1"/>
                </a:solidFill>
                <a:cs typeface="Segoe UI Semibold"/>
              </a:rPr>
              <a:t>© Microsoft Corporation. All rights reserved.</a:t>
            </a:r>
            <a:endParaRPr lang="en-US" dirty="0">
              <a:solidFill>
                <a:schemeClr val="tx1"/>
              </a:solidFill>
              <a:cs typeface="Segoe UI Semibold" panose="020B0702040204020203" pitchFamily="34" charset="0"/>
            </a:endParaRPr>
          </a:p>
          <a:p>
            <a:pPr algn="ctr" defTabSz="914102">
              <a:spcBef>
                <a:spcPts val="600"/>
              </a:spcBef>
              <a:spcAft>
                <a:spcPts val="600"/>
              </a:spcAft>
              <a:defRPr/>
            </a:pPr>
            <a:r>
              <a:rPr lang="en-US" dirty="0">
                <a:solidFill>
                  <a:schemeClr val="tx1"/>
                </a:solidFill>
                <a:cs typeface="Segoe UI Semibold"/>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 site references in the training materials may change without notice. Unless otherwise noted, any companies, organization, domain names, email addresses, people, place and events depicted in the training materials are for illustration only and are fictitious. No real association is intended or inferred. THESE TRANING MATERIALS ARE PROVIDED "AS IS"; MICROSOFT MAKES NO WARRANTIES, EXPRESS OR IMPLIED IN THESE TRAINING MATERIALS </a:t>
            </a:r>
            <a:r>
              <a:rPr lang="en-US" baseline="30000" dirty="0">
                <a:solidFill>
                  <a:schemeClr val="tx1"/>
                </a:solidFill>
                <a:cs typeface="Segoe UI Semibold"/>
              </a:rPr>
              <a:t>1</a:t>
            </a:r>
            <a:endParaRPr lang="en-US" b="0" i="0" u="none" strike="noStrike" kern="1200" cap="none" spc="0" normalizeH="0" baseline="30000" noProof="0" dirty="0">
              <a:ln>
                <a:noFill/>
              </a:ln>
              <a:solidFill>
                <a:schemeClr val="tx1"/>
              </a:solidFill>
              <a:effectLst/>
              <a:uLnTx/>
              <a:uFillTx/>
              <a:cs typeface="Segoe UI Semibold"/>
            </a:endParaRPr>
          </a:p>
        </p:txBody>
      </p:sp>
      <p:grpSp>
        <p:nvGrpSpPr>
          <p:cNvPr id="35" name="Group 34">
            <a:extLst>
              <a:ext uri="{FF2B5EF4-FFF2-40B4-BE49-F238E27FC236}">
                <a16:creationId xmlns:a16="http://schemas.microsoft.com/office/drawing/2014/main" id="{470C56B9-9818-4BA3-8C1B-9ADA4835D0FD}"/>
              </a:ext>
              <a:ext uri="{C183D7F6-B498-43B3-948B-1728B52AA6E4}">
                <adec:decorative xmlns:adec="http://schemas.microsoft.com/office/drawing/2017/decorative" val="1"/>
              </a:ext>
            </a:extLst>
          </p:cNvPr>
          <p:cNvGrpSpPr/>
          <p:nvPr/>
        </p:nvGrpSpPr>
        <p:grpSpPr>
          <a:xfrm>
            <a:off x="571500" y="1574244"/>
            <a:ext cx="11049000" cy="3632756"/>
            <a:chOff x="571500" y="1574244"/>
            <a:chExt cx="11049000" cy="3632756"/>
          </a:xfrm>
        </p:grpSpPr>
        <p:sp>
          <p:nvSpPr>
            <p:cNvPr id="36" name="Half Frame 35">
              <a:extLst>
                <a:ext uri="{FF2B5EF4-FFF2-40B4-BE49-F238E27FC236}">
                  <a16:creationId xmlns:a16="http://schemas.microsoft.com/office/drawing/2014/main" id="{11373E00-2694-4354-8E7F-603B8E39CD65}"/>
                </a:ext>
                <a:ext uri="{C183D7F6-B498-43B3-948B-1728B52AA6E4}">
                  <adec:decorative xmlns:adec="http://schemas.microsoft.com/office/drawing/2017/decorative" val="1"/>
                </a:ext>
              </a:extLst>
            </p:cNvPr>
            <p:cNvSpPr/>
            <p:nvPr/>
          </p:nvSpPr>
          <p:spPr bwMode="auto">
            <a:xfrm rot="5400000" flipV="1">
              <a:off x="581472" y="1564272"/>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Half Frame 36">
              <a:extLst>
                <a:ext uri="{FF2B5EF4-FFF2-40B4-BE49-F238E27FC236}">
                  <a16:creationId xmlns:a16="http://schemas.microsoft.com/office/drawing/2014/main" id="{5635299D-55D6-437D-8C16-5835E317C82C}"/>
                </a:ext>
                <a:ext uri="{C183D7F6-B498-43B3-948B-1728B52AA6E4}">
                  <adec:decorative xmlns:adec="http://schemas.microsoft.com/office/drawing/2017/decorative" val="1"/>
                </a:ext>
              </a:extLst>
            </p:cNvPr>
            <p:cNvSpPr/>
            <p:nvPr/>
          </p:nvSpPr>
          <p:spPr bwMode="auto">
            <a:xfrm rot="10800000">
              <a:off x="11192768" y="4759325"/>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 name="Footer Placeholder 4">
            <a:extLst>
              <a:ext uri="{FF2B5EF4-FFF2-40B4-BE49-F238E27FC236}">
                <a16:creationId xmlns:a16="http://schemas.microsoft.com/office/drawing/2014/main" id="{E22D42D2-B90A-4C8D-B9DF-07A3E98C71F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87A3C7F-8DC8-40BB-BB80-FCE9B1916ED9}"/>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7831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pPr>
              <a:spcAft>
                <a:spcPts val="1000"/>
              </a:spcAft>
            </a:pPr>
            <a:r>
              <a:rPr lang="en-US" sz="2800" dirty="0">
                <a:latin typeface="Segoe UI Semilight"/>
                <a:cs typeface="Segoe UI Semilight"/>
              </a:rPr>
              <a:t>Well-Architected Framework Overview</a:t>
            </a:r>
          </a:p>
          <a:p>
            <a:pPr>
              <a:spcAft>
                <a:spcPts val="1000"/>
              </a:spcAft>
            </a:pPr>
            <a:r>
              <a:rPr lang="en-US" sz="2800" dirty="0">
                <a:latin typeface="Segoe UI Semilight"/>
                <a:cs typeface="Segoe UI Semilight"/>
              </a:rPr>
              <a:t>Assessed Workload</a:t>
            </a:r>
          </a:p>
          <a:p>
            <a:pPr>
              <a:spcAft>
                <a:spcPts val="1000"/>
              </a:spcAft>
            </a:pPr>
            <a:r>
              <a:rPr lang="en-US" sz="2800" dirty="0">
                <a:latin typeface="Segoe UI Semilight"/>
                <a:cs typeface="Segoe UI Semilight"/>
              </a:rPr>
              <a:t>Discovery Plan</a:t>
            </a:r>
          </a:p>
          <a:p>
            <a:pPr>
              <a:spcAft>
                <a:spcPts val="1000"/>
              </a:spcAft>
            </a:pPr>
            <a:r>
              <a:rPr lang="en-US" sz="2800" dirty="0">
                <a:latin typeface="Segoe UI Semilight"/>
                <a:cs typeface="Segoe UI Semilight"/>
              </a:rPr>
              <a:t>Insights Plan</a:t>
            </a:r>
          </a:p>
          <a:p>
            <a:pPr>
              <a:spcAft>
                <a:spcPts val="1000"/>
              </a:spcAft>
            </a:pPr>
            <a:r>
              <a:rPr lang="en-US" dirty="0">
                <a:latin typeface="Segoe UI Semilight"/>
                <a:cs typeface="Segoe UI Semilight"/>
              </a:rPr>
              <a:t>Next Steps</a:t>
            </a:r>
            <a:endParaRPr lang="en-US" dirty="0"/>
          </a:p>
        </p:txBody>
      </p:sp>
    </p:spTree>
    <p:extLst>
      <p:ext uri="{BB962C8B-B14F-4D97-AF65-F5344CB8AC3E}">
        <p14:creationId xmlns:p14="http://schemas.microsoft.com/office/powerpoint/2010/main" val="33305884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t>Well-Architected Framework Overview</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977319"/>
            <a:ext cx="9144000" cy="677108"/>
          </a:xfrm>
        </p:spPr>
        <p:txBody>
          <a:bodyPr/>
          <a:lstStyle/>
          <a:p>
            <a:r>
              <a:rPr lang="en-US" dirty="0"/>
              <a:t>A guide to building and running secure, efficient, and reliable systems in the cloud</a:t>
            </a:r>
          </a:p>
        </p:txBody>
      </p:sp>
    </p:spTree>
    <p:extLst>
      <p:ext uri="{BB962C8B-B14F-4D97-AF65-F5344CB8AC3E}">
        <p14:creationId xmlns:p14="http://schemas.microsoft.com/office/powerpoint/2010/main" val="85496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CD341D-0B59-4ACD-8DD5-75DA9C1D35B3}"/>
              </a:ext>
            </a:extLst>
          </p:cNvPr>
          <p:cNvSpPr>
            <a:spLocks noGrp="1"/>
          </p:cNvSpPr>
          <p:nvPr>
            <p:ph type="title"/>
          </p:nvPr>
        </p:nvSpPr>
        <p:spPr>
          <a:xfrm>
            <a:off x="455995" y="620428"/>
            <a:ext cx="6916943" cy="795089"/>
          </a:xfrm>
        </p:spPr>
        <p:txBody>
          <a:bodyPr/>
          <a:lstStyle/>
          <a:p>
            <a:r>
              <a:rPr lang="en-US" sz="3400">
                <a:solidFill>
                  <a:schemeClr val="bg1"/>
                </a:solidFill>
              </a:rPr>
              <a:t>Data breaches cost you</a:t>
            </a:r>
            <a:br>
              <a:rPr lang="en-US" sz="3400">
                <a:solidFill>
                  <a:schemeClr val="bg1"/>
                </a:solidFill>
              </a:rPr>
            </a:br>
            <a:r>
              <a:rPr lang="en-US" sz="3400">
                <a:solidFill>
                  <a:schemeClr val="bg1"/>
                </a:solidFill>
              </a:rPr>
              <a:t>—and your customers</a:t>
            </a:r>
            <a:endParaRPr lang="en-US">
              <a:solidFill>
                <a:schemeClr val="bg1"/>
              </a:solidFill>
            </a:endParaRPr>
          </a:p>
        </p:txBody>
      </p:sp>
      <p:sp>
        <p:nvSpPr>
          <p:cNvPr id="10" name="TextBox 9">
            <a:extLst>
              <a:ext uri="{FF2B5EF4-FFF2-40B4-BE49-F238E27FC236}">
                <a16:creationId xmlns:a16="http://schemas.microsoft.com/office/drawing/2014/main" id="{C8AEAE91-7B4E-411A-B4F6-FA4F06A5FB3F}"/>
              </a:ext>
            </a:extLst>
          </p:cNvPr>
          <p:cNvSpPr txBox="1"/>
          <p:nvPr/>
        </p:nvSpPr>
        <p:spPr>
          <a:xfrm>
            <a:off x="360064" y="1446967"/>
            <a:ext cx="67977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w="3175">
                  <a:noFill/>
                </a:ln>
                <a:solidFill>
                  <a:srgbClr val="50E6FF"/>
                </a:solidFill>
                <a:effectLst/>
                <a:uLnTx/>
                <a:uFillTx/>
                <a:latin typeface="Segoe UI Semilight" panose="020B0402040204020203" pitchFamily="34" charset="0"/>
                <a:ea typeface="+mn-ea"/>
                <a:cs typeface="Segoe UI Semilight" panose="020B0402040204020203" pitchFamily="34" charset="0"/>
              </a:rPr>
              <a:t>Customers’ PII was the most frequently, and costliest compromised type of record per latest data breach study* </a:t>
            </a:r>
          </a:p>
        </p:txBody>
      </p:sp>
      <p:sp>
        <p:nvSpPr>
          <p:cNvPr id="49" name="TextBox 48">
            <a:extLst>
              <a:ext uri="{FF2B5EF4-FFF2-40B4-BE49-F238E27FC236}">
                <a16:creationId xmlns:a16="http://schemas.microsoft.com/office/drawing/2014/main" id="{8F33B37D-7F91-4E1A-92D5-E60CC9B316FE}"/>
              </a:ext>
            </a:extLst>
          </p:cNvPr>
          <p:cNvSpPr txBox="1"/>
          <p:nvPr/>
        </p:nvSpPr>
        <p:spPr>
          <a:xfrm>
            <a:off x="326065" y="2447814"/>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$3.86M</a:t>
            </a:r>
          </a:p>
        </p:txBody>
      </p:sp>
      <p:sp>
        <p:nvSpPr>
          <p:cNvPr id="47" name="TextBox 46">
            <a:extLst>
              <a:ext uri="{FF2B5EF4-FFF2-40B4-BE49-F238E27FC236}">
                <a16:creationId xmlns:a16="http://schemas.microsoft.com/office/drawing/2014/main" id="{940F6743-DA4A-48FC-A03D-6C0F226FEA74}"/>
              </a:ext>
            </a:extLst>
          </p:cNvPr>
          <p:cNvSpPr txBox="1"/>
          <p:nvPr/>
        </p:nvSpPr>
        <p:spPr>
          <a:xfrm>
            <a:off x="2794699" y="2570924"/>
            <a:ext cx="487697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Average total cost of a data breach</a:t>
            </a:r>
          </a:p>
        </p:txBody>
      </p:sp>
      <p:sp>
        <p:nvSpPr>
          <p:cNvPr id="51" name="TextBox 50">
            <a:extLst>
              <a:ext uri="{FF2B5EF4-FFF2-40B4-BE49-F238E27FC236}">
                <a16:creationId xmlns:a16="http://schemas.microsoft.com/office/drawing/2014/main" id="{5AFC8D0D-6C6F-4B98-A51A-D9E682DE8E74}"/>
              </a:ext>
            </a:extLst>
          </p:cNvPr>
          <p:cNvSpPr txBox="1"/>
          <p:nvPr/>
        </p:nvSpPr>
        <p:spPr>
          <a:xfrm>
            <a:off x="326065" y="3203008"/>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80%</a:t>
            </a:r>
          </a:p>
        </p:txBody>
      </p:sp>
      <p:sp>
        <p:nvSpPr>
          <p:cNvPr id="50" name="TextBox 49">
            <a:extLst>
              <a:ext uri="{FF2B5EF4-FFF2-40B4-BE49-F238E27FC236}">
                <a16:creationId xmlns:a16="http://schemas.microsoft.com/office/drawing/2014/main" id="{774F1AF7-7F0E-4E6E-88C6-03E7BADF6EE4}"/>
              </a:ext>
            </a:extLst>
          </p:cNvPr>
          <p:cNvSpPr txBox="1"/>
          <p:nvPr/>
        </p:nvSpPr>
        <p:spPr>
          <a:xfrm>
            <a:off x="2794699" y="3326118"/>
            <a:ext cx="487697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Number of breaches carried out with customer PII</a:t>
            </a:r>
          </a:p>
        </p:txBody>
      </p:sp>
      <p:sp>
        <p:nvSpPr>
          <p:cNvPr id="53" name="TextBox 52">
            <a:extLst>
              <a:ext uri="{FF2B5EF4-FFF2-40B4-BE49-F238E27FC236}">
                <a16:creationId xmlns:a16="http://schemas.microsoft.com/office/drawing/2014/main" id="{5A271B15-1B88-4603-B231-40199CB2D0C1}"/>
              </a:ext>
            </a:extLst>
          </p:cNvPr>
          <p:cNvSpPr txBox="1"/>
          <p:nvPr/>
        </p:nvSpPr>
        <p:spPr>
          <a:xfrm>
            <a:off x="326065" y="3958202"/>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$150</a:t>
            </a:r>
          </a:p>
        </p:txBody>
      </p:sp>
      <p:sp>
        <p:nvSpPr>
          <p:cNvPr id="52" name="TextBox 51">
            <a:extLst>
              <a:ext uri="{FF2B5EF4-FFF2-40B4-BE49-F238E27FC236}">
                <a16:creationId xmlns:a16="http://schemas.microsoft.com/office/drawing/2014/main" id="{67CDEAE6-BCC3-41C7-827F-5AD69F1DBB51}"/>
              </a:ext>
            </a:extLst>
          </p:cNvPr>
          <p:cNvSpPr txBox="1"/>
          <p:nvPr/>
        </p:nvSpPr>
        <p:spPr>
          <a:xfrm>
            <a:off x="2794699" y="4081312"/>
            <a:ext cx="457823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Customer PII average cost per record</a:t>
            </a:r>
          </a:p>
        </p:txBody>
      </p:sp>
      <p:sp>
        <p:nvSpPr>
          <p:cNvPr id="55" name="TextBox 54">
            <a:extLst>
              <a:ext uri="{FF2B5EF4-FFF2-40B4-BE49-F238E27FC236}">
                <a16:creationId xmlns:a16="http://schemas.microsoft.com/office/drawing/2014/main" id="{9E5DC545-2F94-4D46-AD2F-CCEB4417A4EF}"/>
              </a:ext>
            </a:extLst>
          </p:cNvPr>
          <p:cNvSpPr txBox="1"/>
          <p:nvPr/>
        </p:nvSpPr>
        <p:spPr>
          <a:xfrm>
            <a:off x="326065" y="4713396"/>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$175</a:t>
            </a:r>
          </a:p>
        </p:txBody>
      </p:sp>
      <p:sp>
        <p:nvSpPr>
          <p:cNvPr id="54" name="TextBox 53">
            <a:extLst>
              <a:ext uri="{FF2B5EF4-FFF2-40B4-BE49-F238E27FC236}">
                <a16:creationId xmlns:a16="http://schemas.microsoft.com/office/drawing/2014/main" id="{CF717F8F-FDE8-4F3F-8908-2F9894924F0A}"/>
              </a:ext>
            </a:extLst>
          </p:cNvPr>
          <p:cNvSpPr txBox="1"/>
          <p:nvPr/>
        </p:nvSpPr>
        <p:spPr>
          <a:xfrm>
            <a:off x="2794699" y="4713396"/>
            <a:ext cx="401888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Increased cost per record of customer PII in breaches caused by a malicious attack</a:t>
            </a:r>
          </a:p>
        </p:txBody>
      </p:sp>
      <p:sp>
        <p:nvSpPr>
          <p:cNvPr id="57" name="TextBox 56">
            <a:extLst>
              <a:ext uri="{FF2B5EF4-FFF2-40B4-BE49-F238E27FC236}">
                <a16:creationId xmlns:a16="http://schemas.microsoft.com/office/drawing/2014/main" id="{15971CA2-8A1E-4BA3-92B6-9A5000ACF67C}"/>
              </a:ext>
            </a:extLst>
          </p:cNvPr>
          <p:cNvSpPr txBox="1"/>
          <p:nvPr/>
        </p:nvSpPr>
        <p:spPr>
          <a:xfrm>
            <a:off x="326065" y="5468588"/>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$137,000+</a:t>
            </a:r>
          </a:p>
        </p:txBody>
      </p:sp>
      <p:sp>
        <p:nvSpPr>
          <p:cNvPr id="56" name="TextBox 55">
            <a:extLst>
              <a:ext uri="{FF2B5EF4-FFF2-40B4-BE49-F238E27FC236}">
                <a16:creationId xmlns:a16="http://schemas.microsoft.com/office/drawing/2014/main" id="{1B14F198-0773-42A5-B2EB-669AAF93955C}"/>
              </a:ext>
            </a:extLst>
          </p:cNvPr>
          <p:cNvSpPr txBox="1"/>
          <p:nvPr/>
        </p:nvSpPr>
        <p:spPr>
          <a:xfrm>
            <a:off x="2794699" y="5468588"/>
            <a:ext cx="346543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Remote workforce impact on average total cost of data breaches</a:t>
            </a:r>
          </a:p>
        </p:txBody>
      </p:sp>
      <p:sp>
        <p:nvSpPr>
          <p:cNvPr id="2" name="Rectangle 1">
            <a:extLst>
              <a:ext uri="{FF2B5EF4-FFF2-40B4-BE49-F238E27FC236}">
                <a16:creationId xmlns:a16="http://schemas.microsoft.com/office/drawing/2014/main" id="{1AAA31F3-89BE-4778-93D3-DDA4DAFA868C}"/>
              </a:ext>
              <a:ext uri="{C183D7F6-B498-43B3-948B-1728B52AA6E4}">
                <adec:decorative xmlns:adec="http://schemas.microsoft.com/office/drawing/2017/decorative" val="1"/>
              </a:ext>
            </a:extLst>
          </p:cNvPr>
          <p:cNvSpPr/>
          <p:nvPr/>
        </p:nvSpPr>
        <p:spPr bwMode="auto">
          <a:xfrm>
            <a:off x="7613761" y="0"/>
            <a:ext cx="457823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C395EC4C-FF20-44D2-AE64-ABEA9131B39D}"/>
              </a:ext>
              <a:ext uri="{C183D7F6-B498-43B3-948B-1728B52AA6E4}">
                <adec:decorative xmlns:adec="http://schemas.microsoft.com/office/drawing/2017/decorative" val="1"/>
              </a:ext>
            </a:extLst>
          </p:cNvPr>
          <p:cNvCxnSpPr/>
          <p:nvPr/>
        </p:nvCxnSpPr>
        <p:spPr>
          <a:xfrm>
            <a:off x="2738036" y="2431827"/>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16A1673-C9F4-4BAB-903D-C41FCD96951E}"/>
              </a:ext>
              <a:ext uri="{C183D7F6-B498-43B3-948B-1728B52AA6E4}">
                <adec:decorative xmlns:adec="http://schemas.microsoft.com/office/drawing/2017/decorative" val="1"/>
              </a:ext>
            </a:extLst>
          </p:cNvPr>
          <p:cNvCxnSpPr/>
          <p:nvPr/>
        </p:nvCxnSpPr>
        <p:spPr>
          <a:xfrm>
            <a:off x="2738036" y="3190283"/>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983E4CF-FEC6-4586-A5CB-12EB905CBE9A}"/>
              </a:ext>
              <a:ext uri="{C183D7F6-B498-43B3-948B-1728B52AA6E4}">
                <adec:decorative xmlns:adec="http://schemas.microsoft.com/office/drawing/2017/decorative" val="1"/>
              </a:ext>
            </a:extLst>
          </p:cNvPr>
          <p:cNvCxnSpPr/>
          <p:nvPr/>
        </p:nvCxnSpPr>
        <p:spPr>
          <a:xfrm>
            <a:off x="2738036" y="3948739"/>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804E057-6734-43AD-BCE8-27AEDD8F5E98}"/>
              </a:ext>
              <a:ext uri="{C183D7F6-B498-43B3-948B-1728B52AA6E4}">
                <adec:decorative xmlns:adec="http://schemas.microsoft.com/office/drawing/2017/decorative" val="1"/>
              </a:ext>
            </a:extLst>
          </p:cNvPr>
          <p:cNvCxnSpPr/>
          <p:nvPr/>
        </p:nvCxnSpPr>
        <p:spPr>
          <a:xfrm>
            <a:off x="2738036" y="4707195"/>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A53B972-A308-4D25-9012-62FC2C495462}"/>
              </a:ext>
              <a:ext uri="{C183D7F6-B498-43B3-948B-1728B52AA6E4}">
                <adec:decorative xmlns:adec="http://schemas.microsoft.com/office/drawing/2017/decorative" val="1"/>
              </a:ext>
            </a:extLst>
          </p:cNvPr>
          <p:cNvCxnSpPr/>
          <p:nvPr/>
        </p:nvCxnSpPr>
        <p:spPr>
          <a:xfrm>
            <a:off x="2738036" y="5465650"/>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7" name="Group 206">
            <a:extLst>
              <a:ext uri="{FF2B5EF4-FFF2-40B4-BE49-F238E27FC236}">
                <a16:creationId xmlns:a16="http://schemas.microsoft.com/office/drawing/2014/main" id="{3F11CA7A-51D5-49B8-8DCD-61106742C53F}"/>
              </a:ext>
              <a:ext uri="{C183D7F6-B498-43B3-948B-1728B52AA6E4}">
                <adec:decorative xmlns:adec="http://schemas.microsoft.com/office/drawing/2017/decorative" val="1"/>
              </a:ext>
            </a:extLst>
          </p:cNvPr>
          <p:cNvGrpSpPr/>
          <p:nvPr/>
        </p:nvGrpSpPr>
        <p:grpSpPr>
          <a:xfrm>
            <a:off x="7952036" y="960437"/>
            <a:ext cx="3879900" cy="5584825"/>
            <a:chOff x="7952036" y="960437"/>
            <a:chExt cx="3879900" cy="5584825"/>
          </a:xfrm>
        </p:grpSpPr>
        <p:pic>
          <p:nvPicPr>
            <p:cNvPr id="4" name="Graphic 3">
              <a:extLst>
                <a:ext uri="{FF2B5EF4-FFF2-40B4-BE49-F238E27FC236}">
                  <a16:creationId xmlns:a16="http://schemas.microsoft.com/office/drawing/2014/main" id="{A0FB9CAF-14D5-4E22-8482-B8BF23B8FF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2036" y="960437"/>
              <a:ext cx="3879900" cy="5584825"/>
            </a:xfrm>
            <a:prstGeom prst="rect">
              <a:avLst/>
            </a:prstGeom>
          </p:spPr>
        </p:pic>
        <p:sp>
          <p:nvSpPr>
            <p:cNvPr id="206" name="Oval 205">
              <a:extLst>
                <a:ext uri="{FF2B5EF4-FFF2-40B4-BE49-F238E27FC236}">
                  <a16:creationId xmlns:a16="http://schemas.microsoft.com/office/drawing/2014/main" id="{B8C5D91A-DD75-4B9C-AE52-4F14018C7128}"/>
                </a:ext>
              </a:extLst>
            </p:cNvPr>
            <p:cNvSpPr/>
            <p:nvPr/>
          </p:nvSpPr>
          <p:spPr bwMode="auto">
            <a:xfrm>
              <a:off x="9591928" y="1187762"/>
              <a:ext cx="710964" cy="710964"/>
            </a:xfrm>
            <a:prstGeom prst="ellipse">
              <a:avLst/>
            </a:pr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 name="Graphic 204" descr="Key outline">
              <a:extLst>
                <a:ext uri="{FF2B5EF4-FFF2-40B4-BE49-F238E27FC236}">
                  <a16:creationId xmlns:a16="http://schemas.microsoft.com/office/drawing/2014/main" id="{D45145E4-258E-4362-B3FC-BF26FBF15E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25282" y="1240279"/>
              <a:ext cx="644256" cy="644256"/>
            </a:xfrm>
            <a:prstGeom prst="rect">
              <a:avLst/>
            </a:prstGeom>
          </p:spPr>
        </p:pic>
      </p:grpSp>
      <p:sp>
        <p:nvSpPr>
          <p:cNvPr id="6" name="TextBox 5">
            <a:extLst>
              <a:ext uri="{FF2B5EF4-FFF2-40B4-BE49-F238E27FC236}">
                <a16:creationId xmlns:a16="http://schemas.microsoft.com/office/drawing/2014/main" id="{F7D0A989-0BF4-4538-8000-6F5A1B679183}"/>
              </a:ext>
            </a:extLst>
          </p:cNvPr>
          <p:cNvSpPr txBox="1"/>
          <p:nvPr/>
        </p:nvSpPr>
        <p:spPr>
          <a:xfrm>
            <a:off x="2568935" y="6244602"/>
            <a:ext cx="502303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7"/>
              </a:rPr>
              <a:t>Cost of a Data Breach Report 2020, IBM Security, Ponemon Institute</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28678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2" presetClass="entr" presetSubtype="2" fill="hold" grpId="0" nodeType="afterEffect">
                                  <p:stCondLst>
                                    <p:cond delay="50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p:tgtEl>
                                          <p:spTgt spid="49"/>
                                        </p:tgtEl>
                                        <p:attrNameLst>
                                          <p:attrName>ppt_x</p:attrName>
                                        </p:attrNameLst>
                                      </p:cBhvr>
                                      <p:tavLst>
                                        <p:tav tm="0">
                                          <p:val>
                                            <p:strVal val="#ppt_x+#ppt_w*1.125000"/>
                                          </p:val>
                                        </p:tav>
                                        <p:tav tm="100000">
                                          <p:val>
                                            <p:strVal val="#ppt_x"/>
                                          </p:val>
                                        </p:tav>
                                      </p:tavLst>
                                    </p:anim>
                                    <p:animEffect transition="in" filter="wipe(left)">
                                      <p:cBhvr>
                                        <p:cTn id="12" dur="500"/>
                                        <p:tgtEl>
                                          <p:spTgt spid="49"/>
                                        </p:tgtEl>
                                      </p:cBhvr>
                                    </p:animEffect>
                                  </p:childTnLst>
                                </p:cTn>
                              </p:par>
                              <p:par>
                                <p:cTn id="13" presetID="12" presetClass="entr" presetSubtype="8" fill="hold" grpId="0" nodeType="withEffect">
                                  <p:stCondLst>
                                    <p:cond delay="5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p:tgtEl>
                                          <p:spTgt spid="47"/>
                                        </p:tgtEl>
                                        <p:attrNameLst>
                                          <p:attrName>ppt_x</p:attrName>
                                        </p:attrNameLst>
                                      </p:cBhvr>
                                      <p:tavLst>
                                        <p:tav tm="0">
                                          <p:val>
                                            <p:strVal val="#ppt_x-#ppt_w*1.125000"/>
                                          </p:val>
                                        </p:tav>
                                        <p:tav tm="100000">
                                          <p:val>
                                            <p:strVal val="#ppt_x"/>
                                          </p:val>
                                        </p:tav>
                                      </p:tavLst>
                                    </p:anim>
                                    <p:animEffect transition="in" filter="wipe(right)">
                                      <p:cBhvr>
                                        <p:cTn id="16" dur="500"/>
                                        <p:tgtEl>
                                          <p:spTgt spid="4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childTnLst>
                          </p:cTn>
                        </p:par>
                        <p:par>
                          <p:cTn id="21" fill="hold">
                            <p:stCondLst>
                              <p:cond delay="2000"/>
                            </p:stCondLst>
                            <p:childTnLst>
                              <p:par>
                                <p:cTn id="22" presetID="12" presetClass="entr" presetSubtype="2" fill="hold" grpId="0" nodeType="afterEffect">
                                  <p:stCondLst>
                                    <p:cond delay="50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p:tgtEl>
                                          <p:spTgt spid="51"/>
                                        </p:tgtEl>
                                        <p:attrNameLst>
                                          <p:attrName>ppt_x</p:attrName>
                                        </p:attrNameLst>
                                      </p:cBhvr>
                                      <p:tavLst>
                                        <p:tav tm="0">
                                          <p:val>
                                            <p:strVal val="#ppt_x+#ppt_w*1.125000"/>
                                          </p:val>
                                        </p:tav>
                                        <p:tav tm="100000">
                                          <p:val>
                                            <p:strVal val="#ppt_x"/>
                                          </p:val>
                                        </p:tav>
                                      </p:tavLst>
                                    </p:anim>
                                    <p:animEffect transition="in" filter="wipe(left)">
                                      <p:cBhvr>
                                        <p:cTn id="25" dur="500"/>
                                        <p:tgtEl>
                                          <p:spTgt spid="51"/>
                                        </p:tgtEl>
                                      </p:cBhvr>
                                    </p:animEffect>
                                  </p:childTnLst>
                                </p:cTn>
                              </p:par>
                              <p:par>
                                <p:cTn id="26" presetID="12" presetClass="entr" presetSubtype="8" fill="hold" grpId="0" nodeType="withEffect">
                                  <p:stCondLst>
                                    <p:cond delay="50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500"/>
                                        <p:tgtEl>
                                          <p:spTgt spid="50"/>
                                        </p:tgtEl>
                                        <p:attrNameLst>
                                          <p:attrName>ppt_x</p:attrName>
                                        </p:attrNameLst>
                                      </p:cBhvr>
                                      <p:tavLst>
                                        <p:tav tm="0">
                                          <p:val>
                                            <p:strVal val="#ppt_x-#ppt_w*1.125000"/>
                                          </p:val>
                                        </p:tav>
                                        <p:tav tm="100000">
                                          <p:val>
                                            <p:strVal val="#ppt_x"/>
                                          </p:val>
                                        </p:tav>
                                      </p:tavLst>
                                    </p:anim>
                                    <p:animEffect transition="in" filter="wipe(right)">
                                      <p:cBhvr>
                                        <p:cTn id="29" dur="500"/>
                                        <p:tgtEl>
                                          <p:spTgt spid="50"/>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200"/>
                                        </p:tgtEl>
                                        <p:attrNameLst>
                                          <p:attrName>style.visibility</p:attrName>
                                        </p:attrNameLst>
                                      </p:cBhvr>
                                      <p:to>
                                        <p:strVal val="visible"/>
                                      </p:to>
                                    </p:set>
                                    <p:animEffect transition="in" filter="fade">
                                      <p:cBhvr>
                                        <p:cTn id="33" dur="500"/>
                                        <p:tgtEl>
                                          <p:spTgt spid="200"/>
                                        </p:tgtEl>
                                      </p:cBhvr>
                                    </p:animEffect>
                                  </p:childTnLst>
                                </p:cTn>
                              </p:par>
                            </p:childTnLst>
                          </p:cTn>
                        </p:par>
                        <p:par>
                          <p:cTn id="34" fill="hold">
                            <p:stCondLst>
                              <p:cond delay="3500"/>
                            </p:stCondLst>
                            <p:childTnLst>
                              <p:par>
                                <p:cTn id="35" presetID="12" presetClass="entr" presetSubtype="2" fill="hold" grpId="0" nodeType="afterEffect">
                                  <p:stCondLst>
                                    <p:cond delay="50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p:tgtEl>
                                          <p:spTgt spid="53"/>
                                        </p:tgtEl>
                                        <p:attrNameLst>
                                          <p:attrName>ppt_x</p:attrName>
                                        </p:attrNameLst>
                                      </p:cBhvr>
                                      <p:tavLst>
                                        <p:tav tm="0">
                                          <p:val>
                                            <p:strVal val="#ppt_x+#ppt_w*1.125000"/>
                                          </p:val>
                                        </p:tav>
                                        <p:tav tm="100000">
                                          <p:val>
                                            <p:strVal val="#ppt_x"/>
                                          </p:val>
                                        </p:tav>
                                      </p:tavLst>
                                    </p:anim>
                                    <p:animEffect transition="in" filter="wipe(left)">
                                      <p:cBhvr>
                                        <p:cTn id="38" dur="500"/>
                                        <p:tgtEl>
                                          <p:spTgt spid="53"/>
                                        </p:tgtEl>
                                      </p:cBhvr>
                                    </p:animEffect>
                                  </p:childTnLst>
                                </p:cTn>
                              </p:par>
                              <p:par>
                                <p:cTn id="39" presetID="12" presetClass="entr" presetSubtype="8" fill="hold" grpId="0" nodeType="withEffect">
                                  <p:stCondLst>
                                    <p:cond delay="500"/>
                                  </p:stCondLst>
                                  <p:childTnLst>
                                    <p:set>
                                      <p:cBhvr>
                                        <p:cTn id="40" dur="1" fill="hold">
                                          <p:stCondLst>
                                            <p:cond delay="0"/>
                                          </p:stCondLst>
                                        </p:cTn>
                                        <p:tgtEl>
                                          <p:spTgt spid="52"/>
                                        </p:tgtEl>
                                        <p:attrNameLst>
                                          <p:attrName>style.visibility</p:attrName>
                                        </p:attrNameLst>
                                      </p:cBhvr>
                                      <p:to>
                                        <p:strVal val="visible"/>
                                      </p:to>
                                    </p:set>
                                    <p:anim calcmode="lin" valueType="num">
                                      <p:cBhvr additive="base">
                                        <p:cTn id="41" dur="500"/>
                                        <p:tgtEl>
                                          <p:spTgt spid="52"/>
                                        </p:tgtEl>
                                        <p:attrNameLst>
                                          <p:attrName>ppt_x</p:attrName>
                                        </p:attrNameLst>
                                      </p:cBhvr>
                                      <p:tavLst>
                                        <p:tav tm="0">
                                          <p:val>
                                            <p:strVal val="#ppt_x-#ppt_w*1.125000"/>
                                          </p:val>
                                        </p:tav>
                                        <p:tav tm="100000">
                                          <p:val>
                                            <p:strVal val="#ppt_x"/>
                                          </p:val>
                                        </p:tav>
                                      </p:tavLst>
                                    </p:anim>
                                    <p:animEffect transition="in" filter="wipe(right)">
                                      <p:cBhvr>
                                        <p:cTn id="42" dur="500"/>
                                        <p:tgtEl>
                                          <p:spTgt spid="52"/>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201"/>
                                        </p:tgtEl>
                                        <p:attrNameLst>
                                          <p:attrName>style.visibility</p:attrName>
                                        </p:attrNameLst>
                                      </p:cBhvr>
                                      <p:to>
                                        <p:strVal val="visible"/>
                                      </p:to>
                                    </p:set>
                                    <p:animEffect transition="in" filter="fade">
                                      <p:cBhvr>
                                        <p:cTn id="46" dur="500"/>
                                        <p:tgtEl>
                                          <p:spTgt spid="201"/>
                                        </p:tgtEl>
                                      </p:cBhvr>
                                    </p:animEffect>
                                  </p:childTnLst>
                                </p:cTn>
                              </p:par>
                            </p:childTnLst>
                          </p:cTn>
                        </p:par>
                        <p:par>
                          <p:cTn id="47" fill="hold">
                            <p:stCondLst>
                              <p:cond delay="5000"/>
                            </p:stCondLst>
                            <p:childTnLst>
                              <p:par>
                                <p:cTn id="48" presetID="12" presetClass="entr" presetSubtype="2" fill="hold" grpId="0" nodeType="afterEffect">
                                  <p:stCondLst>
                                    <p:cond delay="500"/>
                                  </p:stCondLst>
                                  <p:childTnLst>
                                    <p:set>
                                      <p:cBhvr>
                                        <p:cTn id="49" dur="1" fill="hold">
                                          <p:stCondLst>
                                            <p:cond delay="0"/>
                                          </p:stCondLst>
                                        </p:cTn>
                                        <p:tgtEl>
                                          <p:spTgt spid="55"/>
                                        </p:tgtEl>
                                        <p:attrNameLst>
                                          <p:attrName>style.visibility</p:attrName>
                                        </p:attrNameLst>
                                      </p:cBhvr>
                                      <p:to>
                                        <p:strVal val="visible"/>
                                      </p:to>
                                    </p:set>
                                    <p:anim calcmode="lin" valueType="num">
                                      <p:cBhvr additive="base">
                                        <p:cTn id="50" dur="500"/>
                                        <p:tgtEl>
                                          <p:spTgt spid="55"/>
                                        </p:tgtEl>
                                        <p:attrNameLst>
                                          <p:attrName>ppt_x</p:attrName>
                                        </p:attrNameLst>
                                      </p:cBhvr>
                                      <p:tavLst>
                                        <p:tav tm="0">
                                          <p:val>
                                            <p:strVal val="#ppt_x+#ppt_w*1.125000"/>
                                          </p:val>
                                        </p:tav>
                                        <p:tav tm="100000">
                                          <p:val>
                                            <p:strVal val="#ppt_x"/>
                                          </p:val>
                                        </p:tav>
                                      </p:tavLst>
                                    </p:anim>
                                    <p:animEffect transition="in" filter="wipe(left)">
                                      <p:cBhvr>
                                        <p:cTn id="51" dur="500"/>
                                        <p:tgtEl>
                                          <p:spTgt spid="55"/>
                                        </p:tgtEl>
                                      </p:cBhvr>
                                    </p:animEffect>
                                  </p:childTnLst>
                                </p:cTn>
                              </p:par>
                              <p:par>
                                <p:cTn id="52" presetID="12" presetClass="entr" presetSubtype="8" fill="hold" grpId="0" nodeType="withEffect">
                                  <p:stCondLst>
                                    <p:cond delay="500"/>
                                  </p:stCondLst>
                                  <p:childTnLst>
                                    <p:set>
                                      <p:cBhvr>
                                        <p:cTn id="53" dur="1" fill="hold">
                                          <p:stCondLst>
                                            <p:cond delay="0"/>
                                          </p:stCondLst>
                                        </p:cTn>
                                        <p:tgtEl>
                                          <p:spTgt spid="54"/>
                                        </p:tgtEl>
                                        <p:attrNameLst>
                                          <p:attrName>style.visibility</p:attrName>
                                        </p:attrNameLst>
                                      </p:cBhvr>
                                      <p:to>
                                        <p:strVal val="visible"/>
                                      </p:to>
                                    </p:set>
                                    <p:anim calcmode="lin" valueType="num">
                                      <p:cBhvr additive="base">
                                        <p:cTn id="54" dur="500"/>
                                        <p:tgtEl>
                                          <p:spTgt spid="54"/>
                                        </p:tgtEl>
                                        <p:attrNameLst>
                                          <p:attrName>ppt_x</p:attrName>
                                        </p:attrNameLst>
                                      </p:cBhvr>
                                      <p:tavLst>
                                        <p:tav tm="0">
                                          <p:val>
                                            <p:strVal val="#ppt_x-#ppt_w*1.125000"/>
                                          </p:val>
                                        </p:tav>
                                        <p:tav tm="100000">
                                          <p:val>
                                            <p:strVal val="#ppt_x"/>
                                          </p:val>
                                        </p:tav>
                                      </p:tavLst>
                                    </p:anim>
                                    <p:animEffect transition="in" filter="wipe(right)">
                                      <p:cBhvr>
                                        <p:cTn id="55" dur="500"/>
                                        <p:tgtEl>
                                          <p:spTgt spid="54"/>
                                        </p:tgtEl>
                                      </p:cBhvr>
                                    </p:animEffect>
                                  </p:childTnLst>
                                </p:cTn>
                              </p:par>
                            </p:childTnLst>
                          </p:cTn>
                        </p:par>
                        <p:par>
                          <p:cTn id="56" fill="hold">
                            <p:stCondLst>
                              <p:cond delay="6000"/>
                            </p:stCondLst>
                            <p:childTnLst>
                              <p:par>
                                <p:cTn id="57" presetID="10" presetClass="entr" presetSubtype="0" fill="hold" nodeType="after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fade">
                                      <p:cBhvr>
                                        <p:cTn id="59" dur="500"/>
                                        <p:tgtEl>
                                          <p:spTgt spid="202"/>
                                        </p:tgtEl>
                                      </p:cBhvr>
                                    </p:animEffect>
                                  </p:childTnLst>
                                </p:cTn>
                              </p:par>
                            </p:childTnLst>
                          </p:cTn>
                        </p:par>
                        <p:par>
                          <p:cTn id="60" fill="hold">
                            <p:stCondLst>
                              <p:cond delay="6500"/>
                            </p:stCondLst>
                            <p:childTnLst>
                              <p:par>
                                <p:cTn id="61" presetID="12" presetClass="entr" presetSubtype="2" fill="hold" grpId="0" nodeType="afterEffect">
                                  <p:stCondLst>
                                    <p:cond delay="500"/>
                                  </p:stCondLst>
                                  <p:childTnLst>
                                    <p:set>
                                      <p:cBhvr>
                                        <p:cTn id="62" dur="1" fill="hold">
                                          <p:stCondLst>
                                            <p:cond delay="0"/>
                                          </p:stCondLst>
                                        </p:cTn>
                                        <p:tgtEl>
                                          <p:spTgt spid="57"/>
                                        </p:tgtEl>
                                        <p:attrNameLst>
                                          <p:attrName>style.visibility</p:attrName>
                                        </p:attrNameLst>
                                      </p:cBhvr>
                                      <p:to>
                                        <p:strVal val="visible"/>
                                      </p:to>
                                    </p:set>
                                    <p:anim calcmode="lin" valueType="num">
                                      <p:cBhvr additive="base">
                                        <p:cTn id="63" dur="500"/>
                                        <p:tgtEl>
                                          <p:spTgt spid="57"/>
                                        </p:tgtEl>
                                        <p:attrNameLst>
                                          <p:attrName>ppt_x</p:attrName>
                                        </p:attrNameLst>
                                      </p:cBhvr>
                                      <p:tavLst>
                                        <p:tav tm="0">
                                          <p:val>
                                            <p:strVal val="#ppt_x+#ppt_w*1.125000"/>
                                          </p:val>
                                        </p:tav>
                                        <p:tav tm="100000">
                                          <p:val>
                                            <p:strVal val="#ppt_x"/>
                                          </p:val>
                                        </p:tav>
                                      </p:tavLst>
                                    </p:anim>
                                    <p:animEffect transition="in" filter="wipe(left)">
                                      <p:cBhvr>
                                        <p:cTn id="64" dur="500"/>
                                        <p:tgtEl>
                                          <p:spTgt spid="57"/>
                                        </p:tgtEl>
                                      </p:cBhvr>
                                    </p:animEffect>
                                  </p:childTnLst>
                                </p:cTn>
                              </p:par>
                              <p:par>
                                <p:cTn id="65" presetID="12" presetClass="entr" presetSubtype="8" fill="hold" grpId="0" nodeType="withEffect">
                                  <p:stCondLst>
                                    <p:cond delay="50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p:tgtEl>
                                          <p:spTgt spid="56"/>
                                        </p:tgtEl>
                                        <p:attrNameLst>
                                          <p:attrName>ppt_x</p:attrName>
                                        </p:attrNameLst>
                                      </p:cBhvr>
                                      <p:tavLst>
                                        <p:tav tm="0">
                                          <p:val>
                                            <p:strVal val="#ppt_x-#ppt_w*1.125000"/>
                                          </p:val>
                                        </p:tav>
                                        <p:tav tm="100000">
                                          <p:val>
                                            <p:strVal val="#ppt_x"/>
                                          </p:val>
                                        </p:tav>
                                      </p:tavLst>
                                    </p:anim>
                                    <p:animEffect transition="in" filter="wipe(right)">
                                      <p:cBhvr>
                                        <p:cTn id="68" dur="500"/>
                                        <p:tgtEl>
                                          <p:spTgt spid="56"/>
                                        </p:tgtEl>
                                      </p:cBhvr>
                                    </p:animEffect>
                                  </p:childTnLst>
                                </p:cTn>
                              </p:par>
                            </p:childTnLst>
                          </p:cTn>
                        </p:par>
                        <p:par>
                          <p:cTn id="69" fill="hold">
                            <p:stCondLst>
                              <p:cond delay="7500"/>
                            </p:stCondLst>
                            <p:childTnLst>
                              <p:par>
                                <p:cTn id="70" presetID="10" presetClass="entr" presetSubtype="0" fill="hold" nodeType="afterEffect">
                                  <p:stCondLst>
                                    <p:cond delay="0"/>
                                  </p:stCondLst>
                                  <p:childTnLst>
                                    <p:set>
                                      <p:cBhvr>
                                        <p:cTn id="71" dur="1" fill="hold">
                                          <p:stCondLst>
                                            <p:cond delay="0"/>
                                          </p:stCondLst>
                                        </p:cTn>
                                        <p:tgtEl>
                                          <p:spTgt spid="203"/>
                                        </p:tgtEl>
                                        <p:attrNameLst>
                                          <p:attrName>style.visibility</p:attrName>
                                        </p:attrNameLst>
                                      </p:cBhvr>
                                      <p:to>
                                        <p:strVal val="visible"/>
                                      </p:to>
                                    </p:set>
                                    <p:animEffect transition="in" filter="fade">
                                      <p:cBhvr>
                                        <p:cTn id="7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9" grpId="0"/>
      <p:bldP spid="47" grpId="0"/>
      <p:bldP spid="51" grpId="0"/>
      <p:bldP spid="50" grpId="0"/>
      <p:bldP spid="53" grpId="0"/>
      <p:bldP spid="52" grpId="0"/>
      <p:bldP spid="55" grpId="0"/>
      <p:bldP spid="54" grpId="0"/>
      <p:bldP spid="57"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a:xfrm>
            <a:off x="621792" y="621792"/>
            <a:ext cx="11225304" cy="1107996"/>
          </a:xfrm>
        </p:spPr>
        <p:txBody>
          <a:bodyPr/>
          <a:lstStyle/>
          <a:p>
            <a:r>
              <a:rPr lang="en-US" sz="3400" dirty="0">
                <a:solidFill>
                  <a:schemeClr val="bg1"/>
                </a:solidFill>
                <a:cs typeface="Segoe UI"/>
              </a:rPr>
              <a:t>Run </a:t>
            </a:r>
            <a:r>
              <a:rPr lang="en-US" sz="3400" dirty="0">
                <a:solidFill>
                  <a:schemeClr val="accent5"/>
                </a:solidFill>
                <a:cs typeface="Segoe UI"/>
              </a:rPr>
              <a:t>Well-Architected</a:t>
            </a:r>
            <a:r>
              <a:rPr lang="en-US" sz="3400" dirty="0">
                <a:solidFill>
                  <a:schemeClr val="bg1"/>
                </a:solidFill>
                <a:cs typeface="Segoe UI"/>
              </a:rPr>
              <a:t> cloud workloads</a:t>
            </a:r>
            <a:r>
              <a:rPr lang="en-US" sz="3400" dirty="0">
                <a:solidFill>
                  <a:schemeClr val="bg1"/>
                </a:solidFill>
                <a:cs typeface="+mn-cs"/>
              </a:rPr>
              <a:t>—</a:t>
            </a:r>
            <a:br>
              <a:rPr lang="en-US" sz="3400" dirty="0"/>
            </a:br>
            <a:r>
              <a:rPr lang="en-US" sz="3400" dirty="0">
                <a:solidFill>
                  <a:schemeClr val="bg1"/>
                </a:solidFill>
                <a:cs typeface="Segoe UI"/>
              </a:rPr>
              <a:t>to </a:t>
            </a:r>
            <a:r>
              <a:rPr lang="en-US" sz="3400" dirty="0">
                <a:solidFill>
                  <a:schemeClr val="accent5"/>
                </a:solidFill>
                <a:cs typeface="Segoe UI"/>
              </a:rPr>
              <a:t>create business value</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idx="1"/>
          </p:nvPr>
        </p:nvSpPr>
        <p:spPr>
          <a:xfrm>
            <a:off x="1002511" y="2919651"/>
            <a:ext cx="5049618" cy="2400657"/>
          </a:xfrm>
        </p:spPr>
        <p:txBody>
          <a:bodyPr vert="horz" wrap="square" lIns="0" tIns="91440" rIns="146304" bIns="91440" rtlCol="0" anchor="t">
            <a:spAutoFit/>
          </a:bodyPr>
          <a:lstStyle/>
          <a:p>
            <a:pPr marL="342900" indent="-342900">
              <a:buClr>
                <a:schemeClr val="bg1"/>
              </a:buClr>
              <a:buFont typeface="Wingdings" panose="05000000000000000000" pitchFamily="2" charset="2"/>
              <a:buChar char="§"/>
            </a:pPr>
            <a:r>
              <a:rPr lang="en-US" sz="2400" dirty="0">
                <a:solidFill>
                  <a:schemeClr val="bg2"/>
                </a:solidFill>
                <a:latin typeface="+mn-lt"/>
              </a:rPr>
              <a:t>Manage budget</a:t>
            </a:r>
          </a:p>
          <a:p>
            <a:pPr marL="342900" indent="-342900">
              <a:buClr>
                <a:schemeClr val="bg1"/>
              </a:buClr>
              <a:buFont typeface="Wingdings" panose="05000000000000000000" pitchFamily="2" charset="2"/>
              <a:buChar char="§"/>
            </a:pPr>
            <a:r>
              <a:rPr lang="en-US" sz="2400" dirty="0">
                <a:solidFill>
                  <a:schemeClr val="bg2"/>
                </a:solidFill>
                <a:latin typeface="+mn-lt"/>
              </a:rPr>
              <a:t>Improve workloads security </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Increase incident response</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Streamline internal processes</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Find costly mistakes</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Enhance workload performance</a:t>
            </a:r>
            <a:endParaRPr lang="en-US" sz="2400" dirty="0">
              <a:solidFill>
                <a:schemeClr val="bg2"/>
              </a:solidFill>
              <a:latin typeface="+mn-lt"/>
              <a:cs typeface="Segoe UI"/>
            </a:endParaRPr>
          </a:p>
        </p:txBody>
      </p:sp>
      <p:sp>
        <p:nvSpPr>
          <p:cNvPr id="6" name="TextBox 5">
            <a:extLst>
              <a:ext uri="{FF2B5EF4-FFF2-40B4-BE49-F238E27FC236}">
                <a16:creationId xmlns:a16="http://schemas.microsoft.com/office/drawing/2014/main" id="{8A1833D6-2EE5-4350-9EE6-DE1E23B7E797}"/>
              </a:ext>
            </a:extLst>
          </p:cNvPr>
          <p:cNvSpPr txBox="1"/>
          <p:nvPr/>
        </p:nvSpPr>
        <p:spPr>
          <a:xfrm>
            <a:off x="1249777" y="2032796"/>
            <a:ext cx="3989360"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Invest in </a:t>
            </a:r>
            <a:r>
              <a:rPr kumimoji="0" lang="en-US" sz="2400" b="0" i="0" u="none" strike="noStrike" kern="1200" cap="none" spc="-49" normalizeH="0" baseline="0" noProof="0" dirty="0">
                <a:ln w="3175">
                  <a:noFill/>
                </a:ln>
                <a:solidFill>
                  <a:srgbClr val="50E6FF"/>
                </a:solidFill>
                <a:effectLst/>
                <a:uLnTx/>
                <a:uFillTx/>
                <a:latin typeface="Segoe UI Semibold"/>
                <a:ea typeface="+mn-ea"/>
                <a:cs typeface="+mn-cs"/>
              </a:rPr>
              <a:t>these actions</a:t>
            </a:r>
            <a:r>
              <a:rPr kumimoji="0" lang="en-US" sz="2400" b="0" i="0" u="none" strike="noStrike" kern="1200" cap="none" spc="0" normalizeH="0" baseline="0" noProof="0" dirty="0">
                <a:ln>
                  <a:noFill/>
                </a:ln>
                <a:solidFill>
                  <a:srgbClr val="50E6FF"/>
                </a:solidFill>
                <a:effectLst/>
                <a:uLnTx/>
                <a:uFillTx/>
                <a:latin typeface="Segoe UI"/>
                <a:ea typeface="+mn-ea"/>
                <a:cs typeface="+mn-cs"/>
              </a:rPr>
              <a:t>:</a:t>
            </a:r>
          </a:p>
        </p:txBody>
      </p:sp>
      <p:sp>
        <p:nvSpPr>
          <p:cNvPr id="7" name="TextBox 6">
            <a:extLst>
              <a:ext uri="{FF2B5EF4-FFF2-40B4-BE49-F238E27FC236}">
                <a16:creationId xmlns:a16="http://schemas.microsoft.com/office/drawing/2014/main" id="{8011BD10-6058-4A54-86E3-578A01500AB9}"/>
              </a:ext>
            </a:extLst>
          </p:cNvPr>
          <p:cNvSpPr txBox="1"/>
          <p:nvPr/>
        </p:nvSpPr>
        <p:spPr>
          <a:xfrm>
            <a:off x="6893802" y="2071208"/>
            <a:ext cx="457708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To avoid </a:t>
            </a:r>
            <a:r>
              <a:rPr kumimoji="0" lang="en-US" sz="2400" b="0" i="0" u="none" strike="noStrike" kern="1200" cap="none" spc="-49" normalizeH="0" baseline="0" noProof="0" dirty="0">
                <a:ln w="3175">
                  <a:noFill/>
                </a:ln>
                <a:solidFill>
                  <a:srgbClr val="50E6FF"/>
                </a:solidFill>
                <a:effectLst/>
                <a:uLnTx/>
                <a:uFillTx/>
                <a:latin typeface="Segoe UI Semibold"/>
                <a:ea typeface="+mn-ea"/>
                <a:cs typeface="+mn-cs"/>
              </a:rPr>
              <a:t>these consequences</a:t>
            </a:r>
            <a:r>
              <a:rPr kumimoji="0" lang="en-US" sz="2400" b="0" i="0" u="none" strike="noStrike" kern="1200" cap="none" spc="0" normalizeH="0" baseline="0" noProof="0" dirty="0">
                <a:ln>
                  <a:noFill/>
                </a:ln>
                <a:solidFill>
                  <a:srgbClr val="50E6FF"/>
                </a:solidFill>
                <a:effectLst/>
                <a:uLnTx/>
                <a:uFillTx/>
                <a:latin typeface="Segoe UI"/>
                <a:ea typeface="+mn-ea"/>
                <a:cs typeface="+mn-cs"/>
              </a:rPr>
              <a:t>:</a:t>
            </a: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7864707" y="3017762"/>
            <a:ext cx="3281219" cy="2142125"/>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Expenses, losses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a:rPr>
              <a:t>     Broken</a:t>
            </a:r>
            <a:r>
              <a:rPr kumimoji="0" lang="en-US" sz="2400" b="0" i="0" u="none" strike="noStrike" kern="1200" cap="none" spc="0" normalizeH="0" noProof="0" dirty="0">
                <a:ln>
                  <a:noFill/>
                </a:ln>
                <a:solidFill>
                  <a:srgbClr val="FFFFFF"/>
                </a:solidFill>
                <a:effectLst/>
                <a:uLnTx/>
                <a:uFillTx/>
                <a:latin typeface="Segoe UI"/>
                <a:ea typeface="+mn-ea"/>
                <a:cs typeface="Segoe UI"/>
              </a:rPr>
              <a:t> </a:t>
            </a: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Trust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a:rPr>
              <a:t>            </a:t>
            </a: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Damages</a:t>
            </a:r>
          </a:p>
        </p:txBody>
      </p:sp>
      <p:pic>
        <p:nvPicPr>
          <p:cNvPr id="22" name="Graphic 21">
            <a:extLst>
              <a:ext uri="{FF2B5EF4-FFF2-40B4-BE49-F238E27FC236}">
                <a16:creationId xmlns:a16="http://schemas.microsoft.com/office/drawing/2014/main" id="{1F1470F2-28D5-4F74-B60D-B42955315A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47519" y="2924618"/>
            <a:ext cx="914400" cy="914400"/>
          </a:xfrm>
          <a:prstGeom prst="rect">
            <a:avLst/>
          </a:prstGeom>
        </p:spPr>
      </p:pic>
      <p:pic>
        <p:nvPicPr>
          <p:cNvPr id="24" name="Graphic 23">
            <a:extLst>
              <a:ext uri="{FF2B5EF4-FFF2-40B4-BE49-F238E27FC236}">
                <a16:creationId xmlns:a16="http://schemas.microsoft.com/office/drawing/2014/main" id="{73029EA8-2D1D-443B-870E-05243B661B2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2310" y="3915011"/>
            <a:ext cx="914400" cy="914400"/>
          </a:xfrm>
          <a:prstGeom prst="rect">
            <a:avLst/>
          </a:prstGeom>
        </p:spPr>
      </p:pic>
      <p:pic>
        <p:nvPicPr>
          <p:cNvPr id="28" name="Graphic 27">
            <a:extLst>
              <a:ext uri="{FF2B5EF4-FFF2-40B4-BE49-F238E27FC236}">
                <a16:creationId xmlns:a16="http://schemas.microsoft.com/office/drawing/2014/main" id="{86F44C9F-3ABE-420A-9918-FC7C84283A9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9510" y="4765369"/>
            <a:ext cx="914400" cy="914400"/>
          </a:xfrm>
          <a:prstGeom prst="rect">
            <a:avLst/>
          </a:prstGeom>
        </p:spPr>
      </p:pic>
      <p:pic>
        <p:nvPicPr>
          <p:cNvPr id="25" name="Graphic 24">
            <a:extLst>
              <a:ext uri="{FF2B5EF4-FFF2-40B4-BE49-F238E27FC236}">
                <a16:creationId xmlns:a16="http://schemas.microsoft.com/office/drawing/2014/main" id="{ED7D2DFB-A221-43DC-8194-DD5B30AB3A5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5166" y="1992722"/>
            <a:ext cx="648929" cy="648929"/>
          </a:xfrm>
          <a:prstGeom prst="rect">
            <a:avLst/>
          </a:prstGeom>
        </p:spPr>
      </p:pic>
      <p:pic>
        <p:nvPicPr>
          <p:cNvPr id="30" name="Graphic 29">
            <a:extLst>
              <a:ext uri="{FF2B5EF4-FFF2-40B4-BE49-F238E27FC236}">
                <a16:creationId xmlns:a16="http://schemas.microsoft.com/office/drawing/2014/main" id="{EDF46F14-F6E8-413D-AF76-9FC76F7236C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3064" y="2041488"/>
            <a:ext cx="496366" cy="496366"/>
          </a:xfrm>
          <a:prstGeom prst="rect">
            <a:avLst/>
          </a:prstGeom>
        </p:spPr>
      </p:pic>
    </p:spTree>
    <p:custDataLst>
      <p:tags r:id="rId1"/>
    </p:custDataLst>
    <p:extLst>
      <p:ext uri="{BB962C8B-B14F-4D97-AF65-F5344CB8AC3E}">
        <p14:creationId xmlns:p14="http://schemas.microsoft.com/office/powerpoint/2010/main" val="511388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fontScale="90000"/>
          </a:bodyPr>
          <a:lstStyle/>
          <a:p>
            <a:r>
              <a:rPr lang="en-US">
                <a:solidFill>
                  <a:srgbClr val="4FE7FF"/>
                </a:solidFill>
                <a:latin typeface="Segoe UI Semibold" panose="020B0702040204020203" pitchFamily="34" charset="0"/>
                <a:cs typeface="Segoe UI Semibold" panose="020B0702040204020203" pitchFamily="34" charset="0"/>
              </a:rPr>
              <a:t>Microsoft Azure Well-Architected Framework</a:t>
            </a:r>
          </a:p>
        </p:txBody>
      </p:sp>
      <p:sp>
        <p:nvSpPr>
          <p:cNvPr id="6" name="Text Placeholder 5"/>
          <p:cNvSpPr>
            <a:spLocks noGrp="1"/>
          </p:cNvSpPr>
          <p:nvPr>
            <p:ph type="body" sz="quarter" idx="10"/>
          </p:nvPr>
        </p:nvSpPr>
        <p:spPr>
          <a:xfrm>
            <a:off x="550613" y="1451710"/>
            <a:ext cx="10239874" cy="1089529"/>
          </a:xfrm>
        </p:spPr>
        <p:txBody>
          <a:bodyPr/>
          <a:lstStyle/>
          <a:p>
            <a:pPr lvl="1"/>
            <a:r>
              <a:rPr lang="en-US">
                <a:solidFill>
                  <a:schemeClr val="bg1"/>
                </a:solidFill>
                <a:latin typeface="Segoe UI" panose="020B0502040204020203" pitchFamily="34" charset="0"/>
                <a:cs typeface="Segoe UI" panose="020B0502040204020203" pitchFamily="34" charset="0"/>
              </a:rPr>
              <a:t>Architecture guidance and best practices, created for architects, developers and solution owners, to improve the quality of their workloads, based on 5 aligned and connected pillars</a:t>
            </a:r>
          </a:p>
        </p:txBody>
      </p:sp>
      <p:sp>
        <p:nvSpPr>
          <p:cNvPr id="7" name="TextBox 6">
            <a:extLst>
              <a:ext uri="{FF2B5EF4-FFF2-40B4-BE49-F238E27FC236}">
                <a16:creationId xmlns:a16="http://schemas.microsoft.com/office/drawing/2014/main" id="{72211803-2C90-4CEB-998C-1D68912817B0}"/>
              </a:ext>
            </a:extLst>
          </p:cNvPr>
          <p:cNvSpPr txBox="1"/>
          <p:nvPr/>
        </p:nvSpPr>
        <p:spPr>
          <a:xfrm>
            <a:off x="550613" y="6121825"/>
            <a:ext cx="491384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t>
            </a:r>
            <a:r>
              <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architected/framework</a:t>
            </a:r>
            <a:endPar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60" name="Group 59">
            <a:extLst>
              <a:ext uri="{FF2B5EF4-FFF2-40B4-BE49-F238E27FC236}">
                <a16:creationId xmlns:a16="http://schemas.microsoft.com/office/drawing/2014/main" id="{327A29B4-6B46-42BD-89AB-515B04770652}"/>
              </a:ext>
            </a:extLst>
          </p:cNvPr>
          <p:cNvGrpSpPr/>
          <p:nvPr/>
        </p:nvGrpSpPr>
        <p:grpSpPr>
          <a:xfrm>
            <a:off x="3084594" y="3111545"/>
            <a:ext cx="1828800" cy="1898186"/>
            <a:chOff x="5227514" y="3133170"/>
            <a:chExt cx="1828800" cy="1898186"/>
          </a:xfrm>
        </p:grpSpPr>
        <p:grpSp>
          <p:nvGrpSpPr>
            <p:cNvPr id="36" name="Group 34">
              <a:extLst>
                <a:ext uri="{FF2B5EF4-FFF2-40B4-BE49-F238E27FC236}">
                  <a16:creationId xmlns:a16="http://schemas.microsoft.com/office/drawing/2014/main" id="{2F4D6830-7118-4B8A-A16A-3BFC83417E17}"/>
                </a:ext>
              </a:extLst>
            </p:cNvPr>
            <p:cNvGrpSpPr>
              <a:grpSpLocks noChangeAspect="1"/>
            </p:cNvGrpSpPr>
            <p:nvPr/>
          </p:nvGrpSpPr>
          <p:grpSpPr bwMode="auto">
            <a:xfrm>
              <a:off x="5648202" y="4210619"/>
              <a:ext cx="987425" cy="820737"/>
              <a:chOff x="3572" y="2719"/>
              <a:chExt cx="622" cy="517"/>
            </a:xfrm>
          </p:grpSpPr>
          <p:sp>
            <p:nvSpPr>
              <p:cNvPr id="37" name="AutoShape 33">
                <a:extLst>
                  <a:ext uri="{FF2B5EF4-FFF2-40B4-BE49-F238E27FC236}">
                    <a16:creationId xmlns:a16="http://schemas.microsoft.com/office/drawing/2014/main" id="{973E201B-A608-4F60-BD8D-40EA50AB1E12}"/>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5">
                <a:extLst>
                  <a:ext uri="{FF2B5EF4-FFF2-40B4-BE49-F238E27FC236}">
                    <a16:creationId xmlns:a16="http://schemas.microsoft.com/office/drawing/2014/main" id="{82D55764-81A3-4D89-A8B0-DC31E835F79D}"/>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36">
                <a:extLst>
                  <a:ext uri="{FF2B5EF4-FFF2-40B4-BE49-F238E27FC236}">
                    <a16:creationId xmlns:a16="http://schemas.microsoft.com/office/drawing/2014/main" id="{97BD5CE8-E01A-4F10-BCA7-674C2E40413D}"/>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37">
                <a:extLst>
                  <a:ext uri="{FF2B5EF4-FFF2-40B4-BE49-F238E27FC236}">
                    <a16:creationId xmlns:a16="http://schemas.microsoft.com/office/drawing/2014/main" id="{B30AD870-DE6B-4C3C-8D8A-EAB3D14AE32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8">
                <a:extLst>
                  <a:ext uri="{FF2B5EF4-FFF2-40B4-BE49-F238E27FC236}">
                    <a16:creationId xmlns:a16="http://schemas.microsoft.com/office/drawing/2014/main" id="{E1CB6CB4-E354-48C4-8FF6-CD26221C3C60}"/>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39">
                <a:extLst>
                  <a:ext uri="{FF2B5EF4-FFF2-40B4-BE49-F238E27FC236}">
                    <a16:creationId xmlns:a16="http://schemas.microsoft.com/office/drawing/2014/main" id="{0D5BB535-0068-4D09-BED7-F9351177F58B}"/>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40">
                <a:extLst>
                  <a:ext uri="{FF2B5EF4-FFF2-40B4-BE49-F238E27FC236}">
                    <a16:creationId xmlns:a16="http://schemas.microsoft.com/office/drawing/2014/main" id="{1E73E21E-87CC-4C78-B4E8-5F77ADC1C360}"/>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1">
                <a:extLst>
                  <a:ext uri="{FF2B5EF4-FFF2-40B4-BE49-F238E27FC236}">
                    <a16:creationId xmlns:a16="http://schemas.microsoft.com/office/drawing/2014/main" id="{FF3AD640-2AA6-43D9-B5AD-886F7F32967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2">
                <a:extLst>
                  <a:ext uri="{FF2B5EF4-FFF2-40B4-BE49-F238E27FC236}">
                    <a16:creationId xmlns:a16="http://schemas.microsoft.com/office/drawing/2014/main" id="{05D1E2B4-6C9C-4C2F-B653-7FF2EED5A11D}"/>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7" name="TextBox 46">
              <a:extLst>
                <a:ext uri="{FF2B5EF4-FFF2-40B4-BE49-F238E27FC236}">
                  <a16:creationId xmlns:a16="http://schemas.microsoft.com/office/drawing/2014/main" id="{5CE17EA5-3FEF-4B89-A6C4-5F6037124AFD}"/>
                </a:ext>
              </a:extLst>
            </p:cNvPr>
            <p:cNvSpPr txBox="1"/>
            <p:nvPr/>
          </p:nvSpPr>
          <p:spPr>
            <a:xfrm>
              <a:off x="522751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grpSp>
        <p:nvGrpSpPr>
          <p:cNvPr id="62" name="Group 61">
            <a:extLst>
              <a:ext uri="{FF2B5EF4-FFF2-40B4-BE49-F238E27FC236}">
                <a16:creationId xmlns:a16="http://schemas.microsoft.com/office/drawing/2014/main" id="{41777C08-710B-4E10-A22C-6D76BCF6C14B}"/>
              </a:ext>
            </a:extLst>
          </p:cNvPr>
          <p:cNvGrpSpPr/>
          <p:nvPr/>
        </p:nvGrpSpPr>
        <p:grpSpPr>
          <a:xfrm>
            <a:off x="941674" y="3111545"/>
            <a:ext cx="1828800" cy="1945017"/>
            <a:chOff x="941674" y="3133170"/>
            <a:chExt cx="1828800" cy="1945017"/>
          </a:xfrm>
        </p:grpSpPr>
        <p:sp>
          <p:nvSpPr>
            <p:cNvPr id="14" name="TextBox 13">
              <a:extLst>
                <a:ext uri="{FF2B5EF4-FFF2-40B4-BE49-F238E27FC236}">
                  <a16:creationId xmlns:a16="http://schemas.microsoft.com/office/drawing/2014/main" id="{7821E4FC-A46C-45F4-9591-84BF724F2399}"/>
                </a:ext>
              </a:extLst>
            </p:cNvPr>
            <p:cNvSpPr txBox="1"/>
            <p:nvPr/>
          </p:nvSpPr>
          <p:spPr>
            <a:xfrm>
              <a:off x="94167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3" name="Picture 2">
              <a:extLst>
                <a:ext uri="{FF2B5EF4-FFF2-40B4-BE49-F238E27FC236}">
                  <a16:creationId xmlns:a16="http://schemas.microsoft.com/office/drawing/2014/main" id="{55FBECDC-F867-47C8-8C9A-F3E09566F9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8874" y="4163787"/>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D0A89FC-EC55-41F6-9310-E1EEA0F21DCE}"/>
              </a:ext>
            </a:extLst>
          </p:cNvPr>
          <p:cNvGrpSpPr/>
          <p:nvPr/>
        </p:nvGrpSpPr>
        <p:grpSpPr>
          <a:xfrm>
            <a:off x="7370434" y="3111545"/>
            <a:ext cx="1828800" cy="1945017"/>
            <a:chOff x="7370434" y="3133170"/>
            <a:chExt cx="1828800" cy="1945017"/>
          </a:xfrm>
        </p:grpSpPr>
        <p:sp>
          <p:nvSpPr>
            <p:cNvPr id="48" name="TextBox 47">
              <a:extLst>
                <a:ext uri="{FF2B5EF4-FFF2-40B4-BE49-F238E27FC236}">
                  <a16:creationId xmlns:a16="http://schemas.microsoft.com/office/drawing/2014/main" id="{F94525B6-83F5-47D5-A319-418B8604080F}"/>
                </a:ext>
              </a:extLst>
            </p:cNvPr>
            <p:cNvSpPr txBox="1"/>
            <p:nvPr/>
          </p:nvSpPr>
          <p:spPr>
            <a:xfrm>
              <a:off x="7370434"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20" name="Group 19">
              <a:extLst>
                <a:ext uri="{FF2B5EF4-FFF2-40B4-BE49-F238E27FC236}">
                  <a16:creationId xmlns:a16="http://schemas.microsoft.com/office/drawing/2014/main" id="{501960E2-1291-47D0-AA7E-12FADC12CC93}"/>
                </a:ext>
              </a:extLst>
            </p:cNvPr>
            <p:cNvGrpSpPr/>
            <p:nvPr/>
          </p:nvGrpSpPr>
          <p:grpSpPr>
            <a:xfrm>
              <a:off x="7848417" y="4163787"/>
              <a:ext cx="872835" cy="914400"/>
              <a:chOff x="7848417" y="4163787"/>
              <a:chExt cx="872835" cy="914400"/>
            </a:xfrm>
          </p:grpSpPr>
          <p:sp>
            <p:nvSpPr>
              <p:cNvPr id="80" name="Graphic 4" descr="Badge Tick with solid fill">
                <a:extLst>
                  <a:ext uri="{FF2B5EF4-FFF2-40B4-BE49-F238E27FC236}">
                    <a16:creationId xmlns:a16="http://schemas.microsoft.com/office/drawing/2014/main" id="{2E171179-D47B-49F2-AF16-BDF0609A655C}"/>
                  </a:ext>
                </a:extLst>
              </p:cNvPr>
              <p:cNvSpPr/>
              <p:nvPr/>
            </p:nvSpPr>
            <p:spPr>
              <a:xfrm>
                <a:off x="8013813" y="4337054"/>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Graphic 4" descr="Badge Tick with solid fill">
                <a:extLst>
                  <a:ext uri="{FF2B5EF4-FFF2-40B4-BE49-F238E27FC236}">
                    <a16:creationId xmlns:a16="http://schemas.microsoft.com/office/drawing/2014/main" id="{8D73324E-1DF1-48AF-9EEC-305D156DBE07}"/>
                  </a:ext>
                </a:extLst>
              </p:cNvPr>
              <p:cNvSpPr/>
              <p:nvPr/>
            </p:nvSpPr>
            <p:spPr>
              <a:xfrm>
                <a:off x="7848417" y="4163787"/>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EEEE7AC0-6DE9-4576-8DE8-FD1476601EBC}"/>
              </a:ext>
            </a:extLst>
          </p:cNvPr>
          <p:cNvGrpSpPr/>
          <p:nvPr/>
        </p:nvGrpSpPr>
        <p:grpSpPr>
          <a:xfrm>
            <a:off x="9513355" y="3111545"/>
            <a:ext cx="1828800" cy="1945017"/>
            <a:chOff x="9513355" y="3133170"/>
            <a:chExt cx="1828800" cy="1945017"/>
          </a:xfrm>
        </p:grpSpPr>
        <p:sp>
          <p:nvSpPr>
            <p:cNvPr id="49" name="TextBox 48">
              <a:extLst>
                <a:ext uri="{FF2B5EF4-FFF2-40B4-BE49-F238E27FC236}">
                  <a16:creationId xmlns:a16="http://schemas.microsoft.com/office/drawing/2014/main" id="{79E56159-3905-4F4D-9280-2B69DC4ABFBF}"/>
                </a:ext>
              </a:extLst>
            </p:cNvPr>
            <p:cNvSpPr txBox="1"/>
            <p:nvPr/>
          </p:nvSpPr>
          <p:spPr>
            <a:xfrm>
              <a:off x="9513355"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67" name="Group 66">
              <a:extLst>
                <a:ext uri="{FF2B5EF4-FFF2-40B4-BE49-F238E27FC236}">
                  <a16:creationId xmlns:a16="http://schemas.microsoft.com/office/drawing/2014/main" id="{9D84BA09-7A9D-4534-894F-AF5B9EEC108A}"/>
                </a:ext>
              </a:extLst>
            </p:cNvPr>
            <p:cNvGrpSpPr/>
            <p:nvPr/>
          </p:nvGrpSpPr>
          <p:grpSpPr>
            <a:xfrm>
              <a:off x="10056627" y="4163787"/>
              <a:ext cx="742256" cy="914400"/>
              <a:chOff x="10056627" y="4163787"/>
              <a:chExt cx="742256" cy="914400"/>
            </a:xfrm>
          </p:grpSpPr>
          <p:sp>
            <p:nvSpPr>
              <p:cNvPr id="83" name="Freeform: Shape 82">
                <a:extLst>
                  <a:ext uri="{FF2B5EF4-FFF2-40B4-BE49-F238E27FC236}">
                    <a16:creationId xmlns:a16="http://schemas.microsoft.com/office/drawing/2014/main" id="{F35EFA38-0125-45E9-836E-CB97311466B4}"/>
                  </a:ext>
                </a:extLst>
              </p:cNvPr>
              <p:cNvSpPr>
                <a:spLocks noChangeAspect="1"/>
              </p:cNvSpPr>
              <p:nvPr/>
            </p:nvSpPr>
            <p:spPr>
              <a:xfrm>
                <a:off x="10056627" y="4163787"/>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BF1821F-255A-40EA-897C-767CBC94E4D9}"/>
                  </a:ext>
                </a:extLst>
              </p:cNvPr>
              <p:cNvSpPr/>
              <p:nvPr/>
            </p:nvSpPr>
            <p:spPr>
              <a:xfrm>
                <a:off x="10342110" y="4677513"/>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66E58B0-2F43-4E7C-B5A9-CE272B95CFA1}"/>
                  </a:ext>
                </a:extLst>
              </p:cNvPr>
              <p:cNvSpPr/>
              <p:nvPr/>
            </p:nvSpPr>
            <p:spPr>
              <a:xfrm>
                <a:off x="10385004" y="4764228"/>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3564EF5E-CBD8-483E-9343-26975447BC20}"/>
              </a:ext>
            </a:extLst>
          </p:cNvPr>
          <p:cNvGrpSpPr/>
          <p:nvPr/>
        </p:nvGrpSpPr>
        <p:grpSpPr>
          <a:xfrm>
            <a:off x="5227514" y="3111545"/>
            <a:ext cx="1828800" cy="1945017"/>
            <a:chOff x="5227514" y="3111545"/>
            <a:chExt cx="1828800" cy="1945017"/>
          </a:xfrm>
        </p:grpSpPr>
        <p:sp>
          <p:nvSpPr>
            <p:cNvPr id="45" name="TextBox 44">
              <a:extLst>
                <a:ext uri="{FF2B5EF4-FFF2-40B4-BE49-F238E27FC236}">
                  <a16:creationId xmlns:a16="http://schemas.microsoft.com/office/drawing/2014/main" id="{983DDC4B-5956-4CFB-A6A9-3B6CE1D12D58}"/>
                </a:ext>
              </a:extLst>
            </p:cNvPr>
            <p:cNvSpPr txBox="1"/>
            <p:nvPr/>
          </p:nvSpPr>
          <p:spPr>
            <a:xfrm>
              <a:off x="5227514" y="3111545"/>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61" name="Group 4">
              <a:extLst>
                <a:ext uri="{FF2B5EF4-FFF2-40B4-BE49-F238E27FC236}">
                  <a16:creationId xmlns:a16="http://schemas.microsoft.com/office/drawing/2014/main" id="{5CF53670-DD1E-4F08-A660-C48A6379C49E}"/>
                </a:ext>
              </a:extLst>
            </p:cNvPr>
            <p:cNvGrpSpPr>
              <a:grpSpLocks noChangeAspect="1"/>
            </p:cNvGrpSpPr>
            <p:nvPr/>
          </p:nvGrpSpPr>
          <p:grpSpPr bwMode="auto">
            <a:xfrm>
              <a:off x="5638994" y="4050722"/>
              <a:ext cx="1005840" cy="1005840"/>
              <a:chOff x="8417" y="3338"/>
              <a:chExt cx="374" cy="374"/>
            </a:xfrm>
          </p:grpSpPr>
          <p:sp>
            <p:nvSpPr>
              <p:cNvPr id="63" name="AutoShape 3">
                <a:extLst>
                  <a:ext uri="{FF2B5EF4-FFF2-40B4-BE49-F238E27FC236}">
                    <a16:creationId xmlns:a16="http://schemas.microsoft.com/office/drawing/2014/main" id="{1F7138AF-6B25-4BDD-9EFE-272F54E629EC}"/>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5">
                <a:extLst>
                  <a:ext uri="{FF2B5EF4-FFF2-40B4-BE49-F238E27FC236}">
                    <a16:creationId xmlns:a16="http://schemas.microsoft.com/office/drawing/2014/main" id="{14E09163-88CF-4E23-8EEE-5E6FD3C911CC}"/>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
                <a:extLst>
                  <a:ext uri="{FF2B5EF4-FFF2-40B4-BE49-F238E27FC236}">
                    <a16:creationId xmlns:a16="http://schemas.microsoft.com/office/drawing/2014/main" id="{765C1518-5754-4B31-95CF-89E305324FD6}"/>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7">
                <a:extLst>
                  <a:ext uri="{FF2B5EF4-FFF2-40B4-BE49-F238E27FC236}">
                    <a16:creationId xmlns:a16="http://schemas.microsoft.com/office/drawing/2014/main" id="{13393213-B1B2-4BF4-AEC6-44F851DBF8C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8">
                <a:extLst>
                  <a:ext uri="{FF2B5EF4-FFF2-40B4-BE49-F238E27FC236}">
                    <a16:creationId xmlns:a16="http://schemas.microsoft.com/office/drawing/2014/main" id="{B87BF601-960E-423C-ADF7-D70B9F8E72A8}"/>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9">
                <a:extLst>
                  <a:ext uri="{FF2B5EF4-FFF2-40B4-BE49-F238E27FC236}">
                    <a16:creationId xmlns:a16="http://schemas.microsoft.com/office/drawing/2014/main" id="{AC883136-E086-4698-9D0E-2F05AA3B7DC6}"/>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10">
                <a:extLst>
                  <a:ext uri="{FF2B5EF4-FFF2-40B4-BE49-F238E27FC236}">
                    <a16:creationId xmlns:a16="http://schemas.microsoft.com/office/drawing/2014/main" id="{11A157FE-7EBA-45A8-82DD-623D64F2158C}"/>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1">
                <a:extLst>
                  <a:ext uri="{FF2B5EF4-FFF2-40B4-BE49-F238E27FC236}">
                    <a16:creationId xmlns:a16="http://schemas.microsoft.com/office/drawing/2014/main" id="{42034E68-819C-4718-8A89-116E0A5EF487}"/>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12">
                <a:extLst>
                  <a:ext uri="{FF2B5EF4-FFF2-40B4-BE49-F238E27FC236}">
                    <a16:creationId xmlns:a16="http://schemas.microsoft.com/office/drawing/2014/main" id="{A3C47503-1FED-4F06-9A57-9503C5EDDE02}"/>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3">
                <a:extLst>
                  <a:ext uri="{FF2B5EF4-FFF2-40B4-BE49-F238E27FC236}">
                    <a16:creationId xmlns:a16="http://schemas.microsoft.com/office/drawing/2014/main" id="{1DB93EED-5969-4A91-9BA2-1C1843D8088A}"/>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14">
                <a:extLst>
                  <a:ext uri="{FF2B5EF4-FFF2-40B4-BE49-F238E27FC236}">
                    <a16:creationId xmlns:a16="http://schemas.microsoft.com/office/drawing/2014/main" id="{C70DD67B-011C-4C0B-9C0D-AF1B7A7031FE}"/>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15">
                <a:extLst>
                  <a:ext uri="{FF2B5EF4-FFF2-40B4-BE49-F238E27FC236}">
                    <a16:creationId xmlns:a16="http://schemas.microsoft.com/office/drawing/2014/main" id="{B6EAA6C4-68DD-415D-B675-258C0A762541}"/>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16">
                <a:extLst>
                  <a:ext uri="{FF2B5EF4-FFF2-40B4-BE49-F238E27FC236}">
                    <a16:creationId xmlns:a16="http://schemas.microsoft.com/office/drawing/2014/main" id="{CE91F028-A991-48A8-9037-CC3A6660E2CB}"/>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E908D0C2-5904-436A-AB26-16EBF12D39F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18">
                <a:extLst>
                  <a:ext uri="{FF2B5EF4-FFF2-40B4-BE49-F238E27FC236}">
                    <a16:creationId xmlns:a16="http://schemas.microsoft.com/office/drawing/2014/main" id="{0A0D01D2-3953-40E9-8A90-098CAA1F6555}"/>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9">
                <a:extLst>
                  <a:ext uri="{FF2B5EF4-FFF2-40B4-BE49-F238E27FC236}">
                    <a16:creationId xmlns:a16="http://schemas.microsoft.com/office/drawing/2014/main" id="{71344567-C7E7-42E3-8EA3-D901103FC9E4}"/>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20">
                <a:extLst>
                  <a:ext uri="{FF2B5EF4-FFF2-40B4-BE49-F238E27FC236}">
                    <a16:creationId xmlns:a16="http://schemas.microsoft.com/office/drawing/2014/main" id="{36FD68C3-61BF-4A2E-AAAE-6527F359C606}"/>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21">
                <a:extLst>
                  <a:ext uri="{FF2B5EF4-FFF2-40B4-BE49-F238E27FC236}">
                    <a16:creationId xmlns:a16="http://schemas.microsoft.com/office/drawing/2014/main" id="{8C129291-71D3-4243-AC84-A4ED03ED9EF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22">
                <a:extLst>
                  <a:ext uri="{FF2B5EF4-FFF2-40B4-BE49-F238E27FC236}">
                    <a16:creationId xmlns:a16="http://schemas.microsoft.com/office/drawing/2014/main" id="{4EF22FDC-8414-4732-B7EE-6B5B69DD8E2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23">
                <a:extLst>
                  <a:ext uri="{FF2B5EF4-FFF2-40B4-BE49-F238E27FC236}">
                    <a16:creationId xmlns:a16="http://schemas.microsoft.com/office/drawing/2014/main" id="{7A02CEE9-B845-42EC-B773-2316859587B8}"/>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24">
                <a:extLst>
                  <a:ext uri="{FF2B5EF4-FFF2-40B4-BE49-F238E27FC236}">
                    <a16:creationId xmlns:a16="http://schemas.microsoft.com/office/drawing/2014/main" id="{DC940DE4-3A27-45F8-B869-8D6F8F0FB37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25">
                <a:extLst>
                  <a:ext uri="{FF2B5EF4-FFF2-40B4-BE49-F238E27FC236}">
                    <a16:creationId xmlns:a16="http://schemas.microsoft.com/office/drawing/2014/main" id="{58E62927-7B87-4CA8-8BB5-AEC59852182C}"/>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Rectangle 26">
                <a:extLst>
                  <a:ext uri="{FF2B5EF4-FFF2-40B4-BE49-F238E27FC236}">
                    <a16:creationId xmlns:a16="http://schemas.microsoft.com/office/drawing/2014/main" id="{1D5805AC-6205-4E30-999F-90A8623730B4}"/>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27">
                <a:extLst>
                  <a:ext uri="{FF2B5EF4-FFF2-40B4-BE49-F238E27FC236}">
                    <a16:creationId xmlns:a16="http://schemas.microsoft.com/office/drawing/2014/main" id="{89950AE5-E513-4FFE-99EE-1D4C3D3151D1}"/>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28">
                <a:extLst>
                  <a:ext uri="{FF2B5EF4-FFF2-40B4-BE49-F238E27FC236}">
                    <a16:creationId xmlns:a16="http://schemas.microsoft.com/office/drawing/2014/main" id="{A8053584-936A-459B-BB15-E5E746ACF353}"/>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9">
                <a:extLst>
                  <a:ext uri="{FF2B5EF4-FFF2-40B4-BE49-F238E27FC236}">
                    <a16:creationId xmlns:a16="http://schemas.microsoft.com/office/drawing/2014/main" id="{C46D766C-24C0-4C21-97EF-EA62196CEC38}"/>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30">
                <a:extLst>
                  <a:ext uri="{FF2B5EF4-FFF2-40B4-BE49-F238E27FC236}">
                    <a16:creationId xmlns:a16="http://schemas.microsoft.com/office/drawing/2014/main" id="{7ECAA89E-D699-4289-8C2D-F423C33360DE}"/>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31">
                <a:extLst>
                  <a:ext uri="{FF2B5EF4-FFF2-40B4-BE49-F238E27FC236}">
                    <a16:creationId xmlns:a16="http://schemas.microsoft.com/office/drawing/2014/main" id="{77BF8A21-2C1E-44A6-8A51-1BDDA26B48AE}"/>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custDataLst>
      <p:tags r:id="rId1"/>
    </p:custDataLst>
    <p:extLst>
      <p:ext uri="{BB962C8B-B14F-4D97-AF65-F5344CB8AC3E}">
        <p14:creationId xmlns:p14="http://schemas.microsoft.com/office/powerpoint/2010/main" val="14486579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a:solidFill>
                  <a:srgbClr val="4FE7FF"/>
                </a:solidFill>
                <a:latin typeface="Segoe UI Semibold" panose="020B0702040204020203" pitchFamily="34" charset="0"/>
                <a:cs typeface="Segoe UI Semibold" panose="020B0702040204020203" pitchFamily="34" charset="0"/>
              </a:rPr>
              <a:t>Overcoming workload quality inhibitors</a:t>
            </a:r>
          </a:p>
        </p:txBody>
      </p:sp>
      <p:graphicFrame>
        <p:nvGraphicFramePr>
          <p:cNvPr id="5" name="Table 3">
            <a:extLst>
              <a:ext uri="{FF2B5EF4-FFF2-40B4-BE49-F238E27FC236}">
                <a16:creationId xmlns:a16="http://schemas.microsoft.com/office/drawing/2014/main" id="{5EDA1EBE-1654-4D1E-B655-7D8C4A66DB87}"/>
              </a:ext>
            </a:extLst>
          </p:cNvPr>
          <p:cNvGraphicFramePr>
            <a:graphicFrameLocks noGrp="1"/>
          </p:cNvGraphicFramePr>
          <p:nvPr/>
        </p:nvGraphicFramePr>
        <p:xfrm>
          <a:off x="205175" y="5759379"/>
          <a:ext cx="11018520" cy="45720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grpSp>
        <p:nvGrpSpPr>
          <p:cNvPr id="9" name="Group 8">
            <a:extLst>
              <a:ext uri="{FF2B5EF4-FFF2-40B4-BE49-F238E27FC236}">
                <a16:creationId xmlns:a16="http://schemas.microsoft.com/office/drawing/2014/main" id="{0BA82815-52C6-4CA4-A12B-6BEE0C4A0FFD}"/>
              </a:ext>
            </a:extLst>
          </p:cNvPr>
          <p:cNvGrpSpPr/>
          <p:nvPr/>
        </p:nvGrpSpPr>
        <p:grpSpPr>
          <a:xfrm>
            <a:off x="679188" y="1609031"/>
            <a:ext cx="2103120" cy="3968103"/>
            <a:chOff x="679188" y="1609031"/>
            <a:chExt cx="2103120" cy="3968103"/>
          </a:xfrm>
        </p:grpSpPr>
        <p:sp>
          <p:nvSpPr>
            <p:cNvPr id="37" name="TextBox 36">
              <a:extLst>
                <a:ext uri="{FF2B5EF4-FFF2-40B4-BE49-F238E27FC236}">
                  <a16:creationId xmlns:a16="http://schemas.microsoft.com/office/drawing/2014/main" id="{2445A497-7137-4C8D-B431-CF113967CEC7}"/>
                </a:ext>
              </a:extLst>
            </p:cNvPr>
            <p:cNvSpPr txBox="1"/>
            <p:nvPr/>
          </p:nvSpPr>
          <p:spPr>
            <a:xfrm>
              <a:off x="80454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sp>
          <p:nvSpPr>
            <p:cNvPr id="107" name="TextBox 106">
              <a:extLst>
                <a:ext uri="{FF2B5EF4-FFF2-40B4-BE49-F238E27FC236}">
                  <a16:creationId xmlns:a16="http://schemas.microsoft.com/office/drawing/2014/main" id="{3C8A877E-D5BF-4CFC-882B-A5F4064483B3}"/>
                </a:ext>
              </a:extLst>
            </p:cNvPr>
            <p:cNvSpPr txBox="1"/>
            <p:nvPr/>
          </p:nvSpPr>
          <p:spPr>
            <a:xfrm>
              <a:off x="679188" y="3822808"/>
              <a:ext cx="2103120" cy="175432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cost and usage monitoring </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on underused or orphaned resources</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structure billing management</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Budget reductions due to lack of support for cloud adoption by LT/board</a:t>
              </a:r>
            </a:p>
          </p:txBody>
        </p:sp>
      </p:grpSp>
      <p:sp>
        <p:nvSpPr>
          <p:cNvPr id="40" name="TextBox 39">
            <a:extLst>
              <a:ext uri="{FF2B5EF4-FFF2-40B4-BE49-F238E27FC236}">
                <a16:creationId xmlns:a16="http://schemas.microsoft.com/office/drawing/2014/main" id="{88AF6495-FBCA-4BA0-B86F-42CC890F95D0}"/>
              </a:ext>
            </a:extLst>
          </p:cNvPr>
          <p:cNvSpPr txBox="1"/>
          <p:nvPr/>
        </p:nvSpPr>
        <p:spPr>
          <a:xfrm>
            <a:off x="306960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sp>
        <p:nvSpPr>
          <p:cNvPr id="108" name="TextBox 107">
            <a:extLst>
              <a:ext uri="{FF2B5EF4-FFF2-40B4-BE49-F238E27FC236}">
                <a16:creationId xmlns:a16="http://schemas.microsoft.com/office/drawing/2014/main" id="{810B71A6-980B-4B65-9B0D-ACA9B0614547}"/>
              </a:ext>
            </a:extLst>
          </p:cNvPr>
          <p:cNvSpPr txBox="1"/>
          <p:nvPr/>
        </p:nvSpPr>
        <p:spPr>
          <a:xfrm>
            <a:off x="2932440" y="3819199"/>
            <a:ext cx="2103120" cy="230832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rapid issue identification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deployment automation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Absence of communication mechanisms and dashboards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expectations and business outcomes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visibility on root cause for events</a:t>
            </a:r>
          </a:p>
        </p:txBody>
      </p:sp>
      <p:grpSp>
        <p:nvGrpSpPr>
          <p:cNvPr id="78" name="Group 34">
            <a:extLst>
              <a:ext uri="{FF2B5EF4-FFF2-40B4-BE49-F238E27FC236}">
                <a16:creationId xmlns:a16="http://schemas.microsoft.com/office/drawing/2014/main" id="{C8146BB0-5D87-4A6F-8798-A1CC3A4ACE6C}"/>
              </a:ext>
            </a:extLst>
          </p:cNvPr>
          <p:cNvGrpSpPr>
            <a:grpSpLocks noChangeAspect="1"/>
          </p:cNvGrpSpPr>
          <p:nvPr/>
        </p:nvGrpSpPr>
        <p:grpSpPr bwMode="auto">
          <a:xfrm>
            <a:off x="3490287" y="2608263"/>
            <a:ext cx="987425" cy="820737"/>
            <a:chOff x="3572" y="2719"/>
            <a:chExt cx="622" cy="517"/>
          </a:xfrm>
        </p:grpSpPr>
        <p:sp>
          <p:nvSpPr>
            <p:cNvPr id="80" name="AutoShape 33">
              <a:extLst>
                <a:ext uri="{FF2B5EF4-FFF2-40B4-BE49-F238E27FC236}">
                  <a16:creationId xmlns:a16="http://schemas.microsoft.com/office/drawing/2014/main" id="{F908F962-8398-4D8C-927A-1D4EFF6BA759}"/>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35">
              <a:extLst>
                <a:ext uri="{FF2B5EF4-FFF2-40B4-BE49-F238E27FC236}">
                  <a16:creationId xmlns:a16="http://schemas.microsoft.com/office/drawing/2014/main" id="{D9985249-B447-4B0F-9CE6-DF35322248C9}"/>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36">
              <a:extLst>
                <a:ext uri="{FF2B5EF4-FFF2-40B4-BE49-F238E27FC236}">
                  <a16:creationId xmlns:a16="http://schemas.microsoft.com/office/drawing/2014/main" id="{D6DBBE3F-F969-48A8-B50D-38F5783ECD52}"/>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7">
              <a:extLst>
                <a:ext uri="{FF2B5EF4-FFF2-40B4-BE49-F238E27FC236}">
                  <a16:creationId xmlns:a16="http://schemas.microsoft.com/office/drawing/2014/main" id="{0990C0EC-ADCB-4C9A-B87F-42B5BF7F7DE9}"/>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38">
              <a:extLst>
                <a:ext uri="{FF2B5EF4-FFF2-40B4-BE49-F238E27FC236}">
                  <a16:creationId xmlns:a16="http://schemas.microsoft.com/office/drawing/2014/main" id="{5D374DE7-F52C-43C7-B491-3A1E09CE4B8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39">
              <a:extLst>
                <a:ext uri="{FF2B5EF4-FFF2-40B4-BE49-F238E27FC236}">
                  <a16:creationId xmlns:a16="http://schemas.microsoft.com/office/drawing/2014/main" id="{BCEB9D6C-3897-4010-914F-F667AA60F8BC}"/>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40">
              <a:extLst>
                <a:ext uri="{FF2B5EF4-FFF2-40B4-BE49-F238E27FC236}">
                  <a16:creationId xmlns:a16="http://schemas.microsoft.com/office/drawing/2014/main" id="{078BEF85-C66C-4E86-960F-1BC857C49A38}"/>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val 41">
              <a:extLst>
                <a:ext uri="{FF2B5EF4-FFF2-40B4-BE49-F238E27FC236}">
                  <a16:creationId xmlns:a16="http://schemas.microsoft.com/office/drawing/2014/main" id="{CAC158A6-A9FB-4244-A121-F5F74FAD5905}"/>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42">
              <a:extLst>
                <a:ext uri="{FF2B5EF4-FFF2-40B4-BE49-F238E27FC236}">
                  <a16:creationId xmlns:a16="http://schemas.microsoft.com/office/drawing/2014/main" id="{0BEBA575-06A6-4629-8FC2-3A112323A3E8}"/>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C3E1EA93-02FC-4895-A929-7D77B298168D}"/>
              </a:ext>
            </a:extLst>
          </p:cNvPr>
          <p:cNvSpPr txBox="1"/>
          <p:nvPr/>
        </p:nvSpPr>
        <p:spPr>
          <a:xfrm>
            <a:off x="533466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sp>
        <p:nvSpPr>
          <p:cNvPr id="109" name="TextBox 108">
            <a:extLst>
              <a:ext uri="{FF2B5EF4-FFF2-40B4-BE49-F238E27FC236}">
                <a16:creationId xmlns:a16="http://schemas.microsoft.com/office/drawing/2014/main" id="{91EB7650-DAF8-4911-8AF8-E076A54A54ED}"/>
              </a:ext>
            </a:extLst>
          </p:cNvPr>
          <p:cNvSpPr txBox="1"/>
          <p:nvPr/>
        </p:nvSpPr>
        <p:spPr>
          <a:xfrm>
            <a:off x="5197500" y="3818137"/>
            <a:ext cx="2103120" cy="156966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new services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current workloads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design for scaling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rigor and guidance for technology and architecture selection</a:t>
            </a:r>
          </a:p>
        </p:txBody>
      </p:sp>
      <p:sp>
        <p:nvSpPr>
          <p:cNvPr id="91" name="TextBox 90">
            <a:extLst>
              <a:ext uri="{FF2B5EF4-FFF2-40B4-BE49-F238E27FC236}">
                <a16:creationId xmlns:a16="http://schemas.microsoft.com/office/drawing/2014/main" id="{CA0FEC48-1F60-4A4D-A01D-1D72A50D36AE}"/>
              </a:ext>
            </a:extLst>
          </p:cNvPr>
          <p:cNvSpPr txBox="1"/>
          <p:nvPr/>
        </p:nvSpPr>
        <p:spPr>
          <a:xfrm>
            <a:off x="759972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sp>
        <p:nvSpPr>
          <p:cNvPr id="110" name="TextBox 109">
            <a:extLst>
              <a:ext uri="{FF2B5EF4-FFF2-40B4-BE49-F238E27FC236}">
                <a16:creationId xmlns:a16="http://schemas.microsoft.com/office/drawing/2014/main" id="{DFCB1A2C-0E32-407D-90FA-CD76EDDA87BA}"/>
              </a:ext>
            </a:extLst>
          </p:cNvPr>
          <p:cNvSpPr txBox="1"/>
          <p:nvPr/>
        </p:nvSpPr>
        <p:spPr>
          <a:xfrm>
            <a:off x="7462560" y="3822808"/>
            <a:ext cx="2103120" cy="193899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on resiliency features/capabilities for better architecture design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data back up practices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current workloads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resiliency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support for disaster recovery</a:t>
            </a:r>
          </a:p>
        </p:txBody>
      </p:sp>
      <p:sp>
        <p:nvSpPr>
          <p:cNvPr id="106" name="TextBox 105">
            <a:extLst>
              <a:ext uri="{FF2B5EF4-FFF2-40B4-BE49-F238E27FC236}">
                <a16:creationId xmlns:a16="http://schemas.microsoft.com/office/drawing/2014/main" id="{CE371AF3-E96D-4067-AEDC-0EE31E635383}"/>
              </a:ext>
            </a:extLst>
          </p:cNvPr>
          <p:cNvSpPr txBox="1"/>
          <p:nvPr/>
        </p:nvSpPr>
        <p:spPr>
          <a:xfrm>
            <a:off x="98647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sp>
        <p:nvSpPr>
          <p:cNvPr id="111" name="TextBox 110">
            <a:extLst>
              <a:ext uri="{FF2B5EF4-FFF2-40B4-BE49-F238E27FC236}">
                <a16:creationId xmlns:a16="http://schemas.microsoft.com/office/drawing/2014/main" id="{C2D33EC5-E2F1-4B6C-A083-9B6D6B9696EB}"/>
              </a:ext>
            </a:extLst>
          </p:cNvPr>
          <p:cNvSpPr txBox="1"/>
          <p:nvPr/>
        </p:nvSpPr>
        <p:spPr>
          <a:xfrm>
            <a:off x="9727620" y="3818137"/>
            <a:ext cx="2103120" cy="156966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access control mechanism (authentication)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security threat detection mechanism</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security thread response plan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encryption process</a:t>
            </a:r>
          </a:p>
        </p:txBody>
      </p:sp>
      <p:sp>
        <p:nvSpPr>
          <p:cNvPr id="15" name="TextBox 14">
            <a:extLst>
              <a:ext uri="{FF2B5EF4-FFF2-40B4-BE49-F238E27FC236}">
                <a16:creationId xmlns:a16="http://schemas.microsoft.com/office/drawing/2014/main" id="{24D1C68B-CE8B-4399-81BF-967F9F7757EB}"/>
              </a:ext>
            </a:extLst>
          </p:cNvPr>
          <p:cNvSpPr txBox="1"/>
          <p:nvPr/>
        </p:nvSpPr>
        <p:spPr>
          <a:xfrm>
            <a:off x="411589" y="622153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B252FDC6-59B2-4C97-9EB4-5AEF18C18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714" y="2536351"/>
            <a:ext cx="948409" cy="94840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1870CABC-F3AF-4ED2-804E-35F826E41CF2}"/>
              </a:ext>
            </a:extLst>
          </p:cNvPr>
          <p:cNvGrpSpPr/>
          <p:nvPr/>
        </p:nvGrpSpPr>
        <p:grpSpPr>
          <a:xfrm>
            <a:off x="8038192" y="2553355"/>
            <a:ext cx="872835" cy="914400"/>
            <a:chOff x="8038192" y="2535506"/>
            <a:chExt cx="872835" cy="914400"/>
          </a:xfrm>
        </p:grpSpPr>
        <p:sp>
          <p:nvSpPr>
            <p:cNvPr id="115" name="Graphic 4" descr="Badge Tick with solid fill">
              <a:extLst>
                <a:ext uri="{FF2B5EF4-FFF2-40B4-BE49-F238E27FC236}">
                  <a16:creationId xmlns:a16="http://schemas.microsoft.com/office/drawing/2014/main" id="{25179508-968F-425E-90A8-B702D5F335E1}"/>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Graphic 4" descr="Badge Tick with solid fill">
              <a:extLst>
                <a:ext uri="{FF2B5EF4-FFF2-40B4-BE49-F238E27FC236}">
                  <a16:creationId xmlns:a16="http://schemas.microsoft.com/office/drawing/2014/main" id="{01802FAB-B95D-4E97-90D5-5ACEDF2E7F19}"/>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680BDDB-C86F-4B75-BFD0-D394440FFFF8}"/>
              </a:ext>
            </a:extLst>
          </p:cNvPr>
          <p:cNvGrpSpPr/>
          <p:nvPr/>
        </p:nvGrpSpPr>
        <p:grpSpPr>
          <a:xfrm>
            <a:off x="10359192" y="2553355"/>
            <a:ext cx="742256" cy="914400"/>
            <a:chOff x="10359192" y="2479536"/>
            <a:chExt cx="742256" cy="914400"/>
          </a:xfrm>
        </p:grpSpPr>
        <p:sp>
          <p:nvSpPr>
            <p:cNvPr id="124" name="Freeform: Shape 123">
              <a:extLst>
                <a:ext uri="{FF2B5EF4-FFF2-40B4-BE49-F238E27FC236}">
                  <a16:creationId xmlns:a16="http://schemas.microsoft.com/office/drawing/2014/main" id="{105829EF-7FA1-46D0-A5F5-E3BEAEDB06AF}"/>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AAFD8BE-55E6-4B83-98CE-6A5C8F3600CF}"/>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D50FDF4-C45D-42E6-996C-9B9B97C7CDFD}"/>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6" name="Group 4">
            <a:extLst>
              <a:ext uri="{FF2B5EF4-FFF2-40B4-BE49-F238E27FC236}">
                <a16:creationId xmlns:a16="http://schemas.microsoft.com/office/drawing/2014/main" id="{AAEB28B1-5A21-4E4C-B728-FA9FD59D0683}"/>
              </a:ext>
            </a:extLst>
          </p:cNvPr>
          <p:cNvGrpSpPr>
            <a:grpSpLocks noChangeAspect="1"/>
          </p:cNvGrpSpPr>
          <p:nvPr/>
        </p:nvGrpSpPr>
        <p:grpSpPr bwMode="auto">
          <a:xfrm>
            <a:off x="5802440" y="2490055"/>
            <a:ext cx="914400" cy="914400"/>
            <a:chOff x="8417" y="3338"/>
            <a:chExt cx="374" cy="374"/>
          </a:xfrm>
        </p:grpSpPr>
        <p:sp>
          <p:nvSpPr>
            <p:cNvPr id="47" name="AutoShape 3">
              <a:extLst>
                <a:ext uri="{FF2B5EF4-FFF2-40B4-BE49-F238E27FC236}">
                  <a16:creationId xmlns:a16="http://schemas.microsoft.com/office/drawing/2014/main" id="{86106B28-6E3E-49F5-A33A-FE9B5D0C64EA}"/>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5">
              <a:extLst>
                <a:ext uri="{FF2B5EF4-FFF2-40B4-BE49-F238E27FC236}">
                  <a16:creationId xmlns:a16="http://schemas.microsoft.com/office/drawing/2014/main" id="{3AB2E988-6C45-454A-9B49-A7A755E75015}"/>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6">
              <a:extLst>
                <a:ext uri="{FF2B5EF4-FFF2-40B4-BE49-F238E27FC236}">
                  <a16:creationId xmlns:a16="http://schemas.microsoft.com/office/drawing/2014/main" id="{B080BF18-491D-4D92-90E8-929D8030018F}"/>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7">
              <a:extLst>
                <a:ext uri="{FF2B5EF4-FFF2-40B4-BE49-F238E27FC236}">
                  <a16:creationId xmlns:a16="http://schemas.microsoft.com/office/drawing/2014/main" id="{EF65F74F-FC8B-441F-81EA-11332F29267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8">
              <a:extLst>
                <a:ext uri="{FF2B5EF4-FFF2-40B4-BE49-F238E27FC236}">
                  <a16:creationId xmlns:a16="http://schemas.microsoft.com/office/drawing/2014/main" id="{DD97ACD7-BF8D-442C-AAD9-E44BADBAB5BC}"/>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9">
              <a:extLst>
                <a:ext uri="{FF2B5EF4-FFF2-40B4-BE49-F238E27FC236}">
                  <a16:creationId xmlns:a16="http://schemas.microsoft.com/office/drawing/2014/main" id="{C6243DF6-00B0-4B11-9E4E-341689CBD721}"/>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10">
              <a:extLst>
                <a:ext uri="{FF2B5EF4-FFF2-40B4-BE49-F238E27FC236}">
                  <a16:creationId xmlns:a16="http://schemas.microsoft.com/office/drawing/2014/main" id="{9C36D75E-9323-4B31-AAA2-906D54F62129}"/>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11">
              <a:extLst>
                <a:ext uri="{FF2B5EF4-FFF2-40B4-BE49-F238E27FC236}">
                  <a16:creationId xmlns:a16="http://schemas.microsoft.com/office/drawing/2014/main" id="{CC9843C3-2AAB-4D01-9340-5061E8A1A59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12">
              <a:extLst>
                <a:ext uri="{FF2B5EF4-FFF2-40B4-BE49-F238E27FC236}">
                  <a16:creationId xmlns:a16="http://schemas.microsoft.com/office/drawing/2014/main" id="{C69C14FD-06C0-4458-8A65-DA23DFA2755F}"/>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13">
              <a:extLst>
                <a:ext uri="{FF2B5EF4-FFF2-40B4-BE49-F238E27FC236}">
                  <a16:creationId xmlns:a16="http://schemas.microsoft.com/office/drawing/2014/main" id="{E595595F-8A6F-4B24-B8F5-4D6544F33993}"/>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4">
              <a:extLst>
                <a:ext uri="{FF2B5EF4-FFF2-40B4-BE49-F238E27FC236}">
                  <a16:creationId xmlns:a16="http://schemas.microsoft.com/office/drawing/2014/main" id="{40308777-89AC-4854-955C-FC6894AEDA73}"/>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5">
              <a:extLst>
                <a:ext uri="{FF2B5EF4-FFF2-40B4-BE49-F238E27FC236}">
                  <a16:creationId xmlns:a16="http://schemas.microsoft.com/office/drawing/2014/main" id="{87C745F3-D8C4-42B9-B0B2-3FAC93D79EC0}"/>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16">
              <a:extLst>
                <a:ext uri="{FF2B5EF4-FFF2-40B4-BE49-F238E27FC236}">
                  <a16:creationId xmlns:a16="http://schemas.microsoft.com/office/drawing/2014/main" id="{6CFC3701-8CD0-41DB-AFD1-9E50DCAFA17E}"/>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7">
              <a:extLst>
                <a:ext uri="{FF2B5EF4-FFF2-40B4-BE49-F238E27FC236}">
                  <a16:creationId xmlns:a16="http://schemas.microsoft.com/office/drawing/2014/main" id="{998A6DC3-E456-410D-A45E-4953C8129B7B}"/>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18">
              <a:extLst>
                <a:ext uri="{FF2B5EF4-FFF2-40B4-BE49-F238E27FC236}">
                  <a16:creationId xmlns:a16="http://schemas.microsoft.com/office/drawing/2014/main" id="{8E014A47-24E0-41E5-819F-A37644EFC691}"/>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9">
              <a:extLst>
                <a:ext uri="{FF2B5EF4-FFF2-40B4-BE49-F238E27FC236}">
                  <a16:creationId xmlns:a16="http://schemas.microsoft.com/office/drawing/2014/main" id="{E7B5637B-B25D-4E04-B850-75C19FDB2A5A}"/>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20">
              <a:extLst>
                <a:ext uri="{FF2B5EF4-FFF2-40B4-BE49-F238E27FC236}">
                  <a16:creationId xmlns:a16="http://schemas.microsoft.com/office/drawing/2014/main" id="{380AACE9-88F1-4D72-931F-96B0CA04974D}"/>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21">
              <a:extLst>
                <a:ext uri="{FF2B5EF4-FFF2-40B4-BE49-F238E27FC236}">
                  <a16:creationId xmlns:a16="http://schemas.microsoft.com/office/drawing/2014/main" id="{E2DC8B0F-EA41-485F-8298-CCE75B3E8C01}"/>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22">
              <a:extLst>
                <a:ext uri="{FF2B5EF4-FFF2-40B4-BE49-F238E27FC236}">
                  <a16:creationId xmlns:a16="http://schemas.microsoft.com/office/drawing/2014/main" id="{BA68CA17-7823-4623-883A-C4C0815E24D7}"/>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23">
              <a:extLst>
                <a:ext uri="{FF2B5EF4-FFF2-40B4-BE49-F238E27FC236}">
                  <a16:creationId xmlns:a16="http://schemas.microsoft.com/office/drawing/2014/main" id="{85BD5F4F-C040-4384-952A-3CEDCC6C523C}"/>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24">
              <a:extLst>
                <a:ext uri="{FF2B5EF4-FFF2-40B4-BE49-F238E27FC236}">
                  <a16:creationId xmlns:a16="http://schemas.microsoft.com/office/drawing/2014/main" id="{E28696C6-96FA-4707-8CC9-A369E1AE869F}"/>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25">
              <a:extLst>
                <a:ext uri="{FF2B5EF4-FFF2-40B4-BE49-F238E27FC236}">
                  <a16:creationId xmlns:a16="http://schemas.microsoft.com/office/drawing/2014/main" id="{1823A0CA-A9AB-4C9F-897F-EC7C6F1B9E49}"/>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26">
              <a:extLst>
                <a:ext uri="{FF2B5EF4-FFF2-40B4-BE49-F238E27FC236}">
                  <a16:creationId xmlns:a16="http://schemas.microsoft.com/office/drawing/2014/main" id="{50845498-C6A6-4AED-8936-92BB9E0E701F}"/>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27">
              <a:extLst>
                <a:ext uri="{FF2B5EF4-FFF2-40B4-BE49-F238E27FC236}">
                  <a16:creationId xmlns:a16="http://schemas.microsoft.com/office/drawing/2014/main" id="{416F0C97-6ED9-49A7-920C-E7BA18918E04}"/>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28">
              <a:extLst>
                <a:ext uri="{FF2B5EF4-FFF2-40B4-BE49-F238E27FC236}">
                  <a16:creationId xmlns:a16="http://schemas.microsoft.com/office/drawing/2014/main" id="{272C9772-C81F-47B6-9449-A7F0155F906B}"/>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29">
              <a:extLst>
                <a:ext uri="{FF2B5EF4-FFF2-40B4-BE49-F238E27FC236}">
                  <a16:creationId xmlns:a16="http://schemas.microsoft.com/office/drawing/2014/main" id="{55136B3B-EFF0-4E64-B856-F3A435D6EBAE}"/>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30">
              <a:extLst>
                <a:ext uri="{FF2B5EF4-FFF2-40B4-BE49-F238E27FC236}">
                  <a16:creationId xmlns:a16="http://schemas.microsoft.com/office/drawing/2014/main" id="{1A9AD0ED-BD1E-443B-ABF9-49D569E4428C}"/>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31">
              <a:extLst>
                <a:ext uri="{FF2B5EF4-FFF2-40B4-BE49-F238E27FC236}">
                  <a16:creationId xmlns:a16="http://schemas.microsoft.com/office/drawing/2014/main" id="{7E444AB6-479B-4E3B-A055-0961155750AC}"/>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4074891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b="1" dirty="0">
                <a:solidFill>
                  <a:srgbClr val="4FE7FF"/>
                </a:solidFill>
                <a:latin typeface="Segoe UI Semibold" panose="020B0702040204020203" pitchFamily="34" charset="0"/>
                <a:cs typeface="Segoe UI Semibold" panose="020B0702040204020203" pitchFamily="34" charset="0"/>
              </a:rPr>
              <a:t>Best practices to drive workload quality</a:t>
            </a:r>
          </a:p>
        </p:txBody>
      </p:sp>
      <p:sp>
        <p:nvSpPr>
          <p:cNvPr id="7" name="TextBox 6">
            <a:extLst>
              <a:ext uri="{FF2B5EF4-FFF2-40B4-BE49-F238E27FC236}">
                <a16:creationId xmlns:a16="http://schemas.microsoft.com/office/drawing/2014/main" id="{72211803-2C90-4CEB-998C-1D68912817B0}"/>
              </a:ext>
            </a:extLst>
          </p:cNvPr>
          <p:cNvSpPr txBox="1"/>
          <p:nvPr/>
        </p:nvSpPr>
        <p:spPr>
          <a:xfrm>
            <a:off x="414171" y="612182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9" name="Group 8">
            <a:extLst>
              <a:ext uri="{FF2B5EF4-FFF2-40B4-BE49-F238E27FC236}">
                <a16:creationId xmlns:a16="http://schemas.microsoft.com/office/drawing/2014/main" id="{687A98EE-82C3-440B-830D-7DA33A1674D0}"/>
              </a:ext>
            </a:extLst>
          </p:cNvPr>
          <p:cNvGrpSpPr/>
          <p:nvPr/>
        </p:nvGrpSpPr>
        <p:grpSpPr>
          <a:xfrm>
            <a:off x="568929" y="1609031"/>
            <a:ext cx="2103120" cy="3865361"/>
            <a:chOff x="568929" y="1609031"/>
            <a:chExt cx="2103120" cy="3865361"/>
          </a:xfrm>
        </p:grpSpPr>
        <p:sp>
          <p:nvSpPr>
            <p:cNvPr id="34" name="TextBox 33">
              <a:extLst>
                <a:ext uri="{FF2B5EF4-FFF2-40B4-BE49-F238E27FC236}">
                  <a16:creationId xmlns:a16="http://schemas.microsoft.com/office/drawing/2014/main" id="{5F0F4B90-7518-4D1C-BAB0-AC9E0FDB0EBE}"/>
                </a:ext>
              </a:extLst>
            </p:cNvPr>
            <p:cNvSpPr txBox="1"/>
            <p:nvPr/>
          </p:nvSpPr>
          <p:spPr>
            <a:xfrm>
              <a:off x="706089"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sp>
          <p:nvSpPr>
            <p:cNvPr id="2" name="TextBox 1">
              <a:extLst>
                <a:ext uri="{FF2B5EF4-FFF2-40B4-BE49-F238E27FC236}">
                  <a16:creationId xmlns:a16="http://schemas.microsoft.com/office/drawing/2014/main" id="{3920D86F-B3A5-445B-AC2F-22F213FC88AB}"/>
                </a:ext>
              </a:extLst>
            </p:cNvPr>
            <p:cNvSpPr txBox="1"/>
            <p:nvPr/>
          </p:nvSpPr>
          <p:spPr>
            <a:xfrm>
              <a:off x="568929" y="3904732"/>
              <a:ext cx="2103120"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Hybrid Benefit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Reserve Instances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Shutdown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Resize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Move to PaaS</a:t>
              </a:r>
            </a:p>
          </p:txBody>
        </p:sp>
      </p:grpSp>
      <p:sp>
        <p:nvSpPr>
          <p:cNvPr id="37" name="TextBox 36">
            <a:extLst>
              <a:ext uri="{FF2B5EF4-FFF2-40B4-BE49-F238E27FC236}">
                <a16:creationId xmlns:a16="http://schemas.microsoft.com/office/drawing/2014/main" id="{8E3CCF26-DB01-4421-84E9-FCF1F8FBC781}"/>
              </a:ext>
            </a:extLst>
          </p:cNvPr>
          <p:cNvSpPr txBox="1"/>
          <p:nvPr/>
        </p:nvSpPr>
        <p:spPr>
          <a:xfrm>
            <a:off x="2953086"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sp>
        <p:nvSpPr>
          <p:cNvPr id="97" name="TextBox 96">
            <a:extLst>
              <a:ext uri="{FF2B5EF4-FFF2-40B4-BE49-F238E27FC236}">
                <a16:creationId xmlns:a16="http://schemas.microsoft.com/office/drawing/2014/main" id="{3A7FB4C7-D5EF-41BA-91DD-112F2379454A}"/>
              </a:ext>
            </a:extLst>
          </p:cNvPr>
          <p:cNvSpPr txBox="1"/>
          <p:nvPr/>
        </p:nvSpPr>
        <p:spPr>
          <a:xfrm>
            <a:off x="2815926" y="3904732"/>
            <a:ext cx="2103120"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DevOps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Processes and cadence</a:t>
            </a:r>
          </a:p>
        </p:txBody>
      </p:sp>
      <p:sp>
        <p:nvSpPr>
          <p:cNvPr id="68" name="TextBox 67">
            <a:extLst>
              <a:ext uri="{FF2B5EF4-FFF2-40B4-BE49-F238E27FC236}">
                <a16:creationId xmlns:a16="http://schemas.microsoft.com/office/drawing/2014/main" id="{E27B2619-D9A2-4537-9F2A-8C664FC53220}"/>
              </a:ext>
            </a:extLst>
          </p:cNvPr>
          <p:cNvSpPr txBox="1"/>
          <p:nvPr/>
        </p:nvSpPr>
        <p:spPr>
          <a:xfrm>
            <a:off x="5200083"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sp>
        <p:nvSpPr>
          <p:cNvPr id="98" name="TextBox 97">
            <a:extLst>
              <a:ext uri="{FF2B5EF4-FFF2-40B4-BE49-F238E27FC236}">
                <a16:creationId xmlns:a16="http://schemas.microsoft.com/office/drawing/2014/main" id="{B9E958BD-9041-4FAE-957E-D4F513B1AFD5}"/>
              </a:ext>
            </a:extLst>
          </p:cNvPr>
          <p:cNvSpPr txBox="1"/>
          <p:nvPr/>
        </p:nvSpPr>
        <p:spPr>
          <a:xfrm>
            <a:off x="5062923" y="3904732"/>
            <a:ext cx="2103120"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Design for scaling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performance</a:t>
            </a:r>
          </a:p>
        </p:txBody>
      </p:sp>
      <p:sp>
        <p:nvSpPr>
          <p:cNvPr id="80" name="TextBox 79">
            <a:extLst>
              <a:ext uri="{FF2B5EF4-FFF2-40B4-BE49-F238E27FC236}">
                <a16:creationId xmlns:a16="http://schemas.microsoft.com/office/drawing/2014/main" id="{CE2A2539-E25F-460B-8568-604916BB9B22}"/>
              </a:ext>
            </a:extLst>
          </p:cNvPr>
          <p:cNvSpPr txBox="1"/>
          <p:nvPr/>
        </p:nvSpPr>
        <p:spPr>
          <a:xfrm>
            <a:off x="74470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sp>
        <p:nvSpPr>
          <p:cNvPr id="99" name="TextBox 98">
            <a:extLst>
              <a:ext uri="{FF2B5EF4-FFF2-40B4-BE49-F238E27FC236}">
                <a16:creationId xmlns:a16="http://schemas.microsoft.com/office/drawing/2014/main" id="{CBF46320-316E-4670-A330-0C7D9E47E740}"/>
              </a:ext>
            </a:extLst>
          </p:cNvPr>
          <p:cNvSpPr txBox="1"/>
          <p:nvPr/>
        </p:nvSpPr>
        <p:spPr>
          <a:xfrm>
            <a:off x="7309920" y="3904732"/>
            <a:ext cx="2103120"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Define requirements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Test with simulations and forced failovers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 consistently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health</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Respond to failure and disaster</a:t>
            </a:r>
          </a:p>
        </p:txBody>
      </p:sp>
      <p:grpSp>
        <p:nvGrpSpPr>
          <p:cNvPr id="13" name="Group 12">
            <a:extLst>
              <a:ext uri="{FF2B5EF4-FFF2-40B4-BE49-F238E27FC236}">
                <a16:creationId xmlns:a16="http://schemas.microsoft.com/office/drawing/2014/main" id="{2107032E-BE09-4A48-A933-1507E6D15A85}"/>
              </a:ext>
            </a:extLst>
          </p:cNvPr>
          <p:cNvGrpSpPr/>
          <p:nvPr/>
        </p:nvGrpSpPr>
        <p:grpSpPr>
          <a:xfrm>
            <a:off x="9556919" y="1609031"/>
            <a:ext cx="2103120" cy="4604025"/>
            <a:chOff x="9556919" y="1609031"/>
            <a:chExt cx="2103120" cy="4604025"/>
          </a:xfrm>
        </p:grpSpPr>
        <p:sp>
          <p:nvSpPr>
            <p:cNvPr id="95" name="TextBox 94">
              <a:extLst>
                <a:ext uri="{FF2B5EF4-FFF2-40B4-BE49-F238E27FC236}">
                  <a16:creationId xmlns:a16="http://schemas.microsoft.com/office/drawing/2014/main" id="{6796061B-A46F-43DB-AF65-2E830062685E}"/>
                </a:ext>
              </a:extLst>
            </p:cNvPr>
            <p:cNvSpPr txBox="1"/>
            <p:nvPr/>
          </p:nvSpPr>
          <p:spPr>
            <a:xfrm>
              <a:off x="9694079"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sp>
          <p:nvSpPr>
            <p:cNvPr id="100" name="TextBox 99">
              <a:extLst>
                <a:ext uri="{FF2B5EF4-FFF2-40B4-BE49-F238E27FC236}">
                  <a16:creationId xmlns:a16="http://schemas.microsoft.com/office/drawing/2014/main" id="{BA2FE239-C079-4BD7-B2DA-68D3EAF43E4A}"/>
                </a:ext>
              </a:extLst>
            </p:cNvPr>
            <p:cNvSpPr txBox="1"/>
            <p:nvPr/>
          </p:nvSpPr>
          <p:spPr>
            <a:xfrm>
              <a:off x="9556919" y="3904732"/>
              <a:ext cx="2103120"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Identity and access management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Infra protection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security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encryption and sovereignty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operations</a:t>
              </a:r>
            </a:p>
          </p:txBody>
        </p:sp>
      </p:grpSp>
      <p:grpSp>
        <p:nvGrpSpPr>
          <p:cNvPr id="96" name="Group 34">
            <a:extLst>
              <a:ext uri="{FF2B5EF4-FFF2-40B4-BE49-F238E27FC236}">
                <a16:creationId xmlns:a16="http://schemas.microsoft.com/office/drawing/2014/main" id="{800C0658-C288-454B-ADBB-ED48FDB5DCF4}"/>
              </a:ext>
            </a:extLst>
          </p:cNvPr>
          <p:cNvGrpSpPr>
            <a:grpSpLocks noChangeAspect="1"/>
          </p:cNvGrpSpPr>
          <p:nvPr/>
        </p:nvGrpSpPr>
        <p:grpSpPr bwMode="auto">
          <a:xfrm>
            <a:off x="3373773" y="2600185"/>
            <a:ext cx="987425" cy="820737"/>
            <a:chOff x="3572" y="2719"/>
            <a:chExt cx="622" cy="517"/>
          </a:xfrm>
        </p:grpSpPr>
        <p:sp>
          <p:nvSpPr>
            <p:cNvPr id="101" name="AutoShape 33">
              <a:extLst>
                <a:ext uri="{FF2B5EF4-FFF2-40B4-BE49-F238E27FC236}">
                  <a16:creationId xmlns:a16="http://schemas.microsoft.com/office/drawing/2014/main" id="{7CAD4C69-1180-455B-9971-77808A74976D}"/>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35">
              <a:extLst>
                <a:ext uri="{FF2B5EF4-FFF2-40B4-BE49-F238E27FC236}">
                  <a16:creationId xmlns:a16="http://schemas.microsoft.com/office/drawing/2014/main" id="{F9C193D5-DCAC-4BA4-8179-0908E7E5D550}"/>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36">
              <a:extLst>
                <a:ext uri="{FF2B5EF4-FFF2-40B4-BE49-F238E27FC236}">
                  <a16:creationId xmlns:a16="http://schemas.microsoft.com/office/drawing/2014/main" id="{C3C468E6-2245-428A-92E8-4471EE9CC196}"/>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37">
              <a:extLst>
                <a:ext uri="{FF2B5EF4-FFF2-40B4-BE49-F238E27FC236}">
                  <a16:creationId xmlns:a16="http://schemas.microsoft.com/office/drawing/2014/main" id="{12F3DCAA-47D6-4989-83D3-7ECC6AD148F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38">
              <a:extLst>
                <a:ext uri="{FF2B5EF4-FFF2-40B4-BE49-F238E27FC236}">
                  <a16:creationId xmlns:a16="http://schemas.microsoft.com/office/drawing/2014/main" id="{D002F32F-4AB0-4DD8-93E5-0F419F76616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39">
              <a:extLst>
                <a:ext uri="{FF2B5EF4-FFF2-40B4-BE49-F238E27FC236}">
                  <a16:creationId xmlns:a16="http://schemas.microsoft.com/office/drawing/2014/main" id="{4F0AD8CA-764F-4032-8E7A-8D33CB2DAF9A}"/>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40">
              <a:extLst>
                <a:ext uri="{FF2B5EF4-FFF2-40B4-BE49-F238E27FC236}">
                  <a16:creationId xmlns:a16="http://schemas.microsoft.com/office/drawing/2014/main" id="{1386CCAA-9238-4FFF-A403-C92BE7477F9D}"/>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Oval 41">
              <a:extLst>
                <a:ext uri="{FF2B5EF4-FFF2-40B4-BE49-F238E27FC236}">
                  <a16:creationId xmlns:a16="http://schemas.microsoft.com/office/drawing/2014/main" id="{0108BE3A-29CF-47B3-A0CD-0C88F36D6574}"/>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42">
              <a:extLst>
                <a:ext uri="{FF2B5EF4-FFF2-40B4-BE49-F238E27FC236}">
                  <a16:creationId xmlns:a16="http://schemas.microsoft.com/office/drawing/2014/main" id="{36C2B923-5BE7-4FE7-AEFE-6864A5778CA6}"/>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10" name="Picture 109">
            <a:extLst>
              <a:ext uri="{FF2B5EF4-FFF2-40B4-BE49-F238E27FC236}">
                <a16:creationId xmlns:a16="http://schemas.microsoft.com/office/drawing/2014/main" id="{F2E3E46C-B365-4238-9D91-CC93CF8FB1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714" y="2536351"/>
            <a:ext cx="948409" cy="948409"/>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a:extLst>
              <a:ext uri="{FF2B5EF4-FFF2-40B4-BE49-F238E27FC236}">
                <a16:creationId xmlns:a16="http://schemas.microsoft.com/office/drawing/2014/main" id="{4F1B3975-C20A-46BD-9262-2957D2EFE420}"/>
              </a:ext>
            </a:extLst>
          </p:cNvPr>
          <p:cNvGrpSpPr/>
          <p:nvPr/>
        </p:nvGrpSpPr>
        <p:grpSpPr>
          <a:xfrm>
            <a:off x="8038192" y="2553355"/>
            <a:ext cx="872835" cy="914400"/>
            <a:chOff x="8038192" y="2535506"/>
            <a:chExt cx="872835" cy="914400"/>
          </a:xfrm>
        </p:grpSpPr>
        <p:sp>
          <p:nvSpPr>
            <p:cNvPr id="113" name="Graphic 4" descr="Badge Tick with solid fill">
              <a:extLst>
                <a:ext uri="{FF2B5EF4-FFF2-40B4-BE49-F238E27FC236}">
                  <a16:creationId xmlns:a16="http://schemas.microsoft.com/office/drawing/2014/main" id="{173926AE-D9AF-4811-ADFA-108EBE007EC6}"/>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4" name="Graphic 4" descr="Badge Tick with solid fill">
              <a:extLst>
                <a:ext uri="{FF2B5EF4-FFF2-40B4-BE49-F238E27FC236}">
                  <a16:creationId xmlns:a16="http://schemas.microsoft.com/office/drawing/2014/main" id="{802BB4C9-3AD9-478E-B6EE-F7E53808B325}"/>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0B09EE4F-9463-4F52-AC76-98AAD623AECC}"/>
              </a:ext>
            </a:extLst>
          </p:cNvPr>
          <p:cNvGrpSpPr/>
          <p:nvPr/>
        </p:nvGrpSpPr>
        <p:grpSpPr>
          <a:xfrm>
            <a:off x="10359192" y="2553355"/>
            <a:ext cx="742256" cy="914400"/>
            <a:chOff x="10359192" y="2479536"/>
            <a:chExt cx="742256" cy="914400"/>
          </a:xfrm>
        </p:grpSpPr>
        <p:sp>
          <p:nvSpPr>
            <p:cNvPr id="116" name="Freeform: Shape 115">
              <a:extLst>
                <a:ext uri="{FF2B5EF4-FFF2-40B4-BE49-F238E27FC236}">
                  <a16:creationId xmlns:a16="http://schemas.microsoft.com/office/drawing/2014/main" id="{C8D3783B-69F4-40A5-B2C0-2BCE5802D727}"/>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7E389D50-5E69-4AC5-8518-C76ECBA2E80A}"/>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D1524BD4-293E-4FA8-BA3C-E2FAC49FC4FE}"/>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5" name="Group 4">
            <a:extLst>
              <a:ext uri="{FF2B5EF4-FFF2-40B4-BE49-F238E27FC236}">
                <a16:creationId xmlns:a16="http://schemas.microsoft.com/office/drawing/2014/main" id="{E5831748-A63E-4865-9BA8-E864EA49B025}"/>
              </a:ext>
            </a:extLst>
          </p:cNvPr>
          <p:cNvGrpSpPr>
            <a:grpSpLocks noChangeAspect="1"/>
          </p:cNvGrpSpPr>
          <p:nvPr/>
        </p:nvGrpSpPr>
        <p:grpSpPr bwMode="auto">
          <a:xfrm>
            <a:off x="5547426" y="2507633"/>
            <a:ext cx="1005840" cy="1005840"/>
            <a:chOff x="8417" y="3338"/>
            <a:chExt cx="374" cy="374"/>
          </a:xfrm>
        </p:grpSpPr>
        <p:sp>
          <p:nvSpPr>
            <p:cNvPr id="36" name="AutoShape 3">
              <a:extLst>
                <a:ext uri="{FF2B5EF4-FFF2-40B4-BE49-F238E27FC236}">
                  <a16:creationId xmlns:a16="http://schemas.microsoft.com/office/drawing/2014/main" id="{2E55616C-478F-4156-ACAE-B6D0F51798E0}"/>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5">
              <a:extLst>
                <a:ext uri="{FF2B5EF4-FFF2-40B4-BE49-F238E27FC236}">
                  <a16:creationId xmlns:a16="http://schemas.microsoft.com/office/drawing/2014/main" id="{E265F0BE-F84D-4BD1-A438-24864226B2A0}"/>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6">
              <a:extLst>
                <a:ext uri="{FF2B5EF4-FFF2-40B4-BE49-F238E27FC236}">
                  <a16:creationId xmlns:a16="http://schemas.microsoft.com/office/drawing/2014/main" id="{12D4B855-6417-408E-8D83-ECED094BEB6E}"/>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7">
              <a:extLst>
                <a:ext uri="{FF2B5EF4-FFF2-40B4-BE49-F238E27FC236}">
                  <a16:creationId xmlns:a16="http://schemas.microsoft.com/office/drawing/2014/main" id="{29184B9F-9EA9-4E06-ABC5-25102D32501A}"/>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8">
              <a:extLst>
                <a:ext uri="{FF2B5EF4-FFF2-40B4-BE49-F238E27FC236}">
                  <a16:creationId xmlns:a16="http://schemas.microsoft.com/office/drawing/2014/main" id="{C136259E-B92E-44BB-883A-BE683AF8E7F2}"/>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9">
              <a:extLst>
                <a:ext uri="{FF2B5EF4-FFF2-40B4-BE49-F238E27FC236}">
                  <a16:creationId xmlns:a16="http://schemas.microsoft.com/office/drawing/2014/main" id="{399EE2C4-B1F7-423B-AD35-822F3053103B}"/>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0">
              <a:extLst>
                <a:ext uri="{FF2B5EF4-FFF2-40B4-BE49-F238E27FC236}">
                  <a16:creationId xmlns:a16="http://schemas.microsoft.com/office/drawing/2014/main" id="{3EC6602C-0D30-4F63-A592-D91AC35CA5F3}"/>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1">
              <a:extLst>
                <a:ext uri="{FF2B5EF4-FFF2-40B4-BE49-F238E27FC236}">
                  <a16:creationId xmlns:a16="http://schemas.microsoft.com/office/drawing/2014/main" id="{83C8A164-4785-4666-80D7-29EA8090238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2">
              <a:extLst>
                <a:ext uri="{FF2B5EF4-FFF2-40B4-BE49-F238E27FC236}">
                  <a16:creationId xmlns:a16="http://schemas.microsoft.com/office/drawing/2014/main" id="{8EBD3224-19EC-48E1-A789-8B42933C3A97}"/>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13">
              <a:extLst>
                <a:ext uri="{FF2B5EF4-FFF2-40B4-BE49-F238E27FC236}">
                  <a16:creationId xmlns:a16="http://schemas.microsoft.com/office/drawing/2014/main" id="{C975F95D-CA1A-40FE-B03F-A7A7E326FBB8}"/>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4">
              <a:extLst>
                <a:ext uri="{FF2B5EF4-FFF2-40B4-BE49-F238E27FC236}">
                  <a16:creationId xmlns:a16="http://schemas.microsoft.com/office/drawing/2014/main" id="{045B26B5-9661-49E5-9AF8-B25B2BAA1317}"/>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5">
              <a:extLst>
                <a:ext uri="{FF2B5EF4-FFF2-40B4-BE49-F238E27FC236}">
                  <a16:creationId xmlns:a16="http://schemas.microsoft.com/office/drawing/2014/main" id="{9C32533E-A642-4F81-B4C4-1740B71C75CF}"/>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16">
              <a:extLst>
                <a:ext uri="{FF2B5EF4-FFF2-40B4-BE49-F238E27FC236}">
                  <a16:creationId xmlns:a16="http://schemas.microsoft.com/office/drawing/2014/main" id="{D200D197-B48B-4C18-866A-52711BC55DEF}"/>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17">
              <a:extLst>
                <a:ext uri="{FF2B5EF4-FFF2-40B4-BE49-F238E27FC236}">
                  <a16:creationId xmlns:a16="http://schemas.microsoft.com/office/drawing/2014/main" id="{8316F702-C689-4EB7-A7F5-C9BD066ABDD7}"/>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18">
              <a:extLst>
                <a:ext uri="{FF2B5EF4-FFF2-40B4-BE49-F238E27FC236}">
                  <a16:creationId xmlns:a16="http://schemas.microsoft.com/office/drawing/2014/main" id="{42DCB61F-8F0F-440F-A25D-ADC1D93AEAF4}"/>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19">
              <a:extLst>
                <a:ext uri="{FF2B5EF4-FFF2-40B4-BE49-F238E27FC236}">
                  <a16:creationId xmlns:a16="http://schemas.microsoft.com/office/drawing/2014/main" id="{0D2E2247-7FAC-43FC-9057-09F657E66685}"/>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0">
              <a:extLst>
                <a:ext uri="{FF2B5EF4-FFF2-40B4-BE49-F238E27FC236}">
                  <a16:creationId xmlns:a16="http://schemas.microsoft.com/office/drawing/2014/main" id="{1902C5D8-9A46-4247-9576-DA9ACBDE66D5}"/>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21">
              <a:extLst>
                <a:ext uri="{FF2B5EF4-FFF2-40B4-BE49-F238E27FC236}">
                  <a16:creationId xmlns:a16="http://schemas.microsoft.com/office/drawing/2014/main" id="{D1DB3EA8-2FEE-48A6-93FE-D14D821E3509}"/>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2">
              <a:extLst>
                <a:ext uri="{FF2B5EF4-FFF2-40B4-BE49-F238E27FC236}">
                  <a16:creationId xmlns:a16="http://schemas.microsoft.com/office/drawing/2014/main" id="{1FC93929-1243-437B-A847-C4014C055BBB}"/>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3">
              <a:extLst>
                <a:ext uri="{FF2B5EF4-FFF2-40B4-BE49-F238E27FC236}">
                  <a16:creationId xmlns:a16="http://schemas.microsoft.com/office/drawing/2014/main" id="{324A5426-2C35-4A2D-ABBD-BD2FB0DF23A0}"/>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4">
              <a:extLst>
                <a:ext uri="{FF2B5EF4-FFF2-40B4-BE49-F238E27FC236}">
                  <a16:creationId xmlns:a16="http://schemas.microsoft.com/office/drawing/2014/main" id="{73CC5027-AD9A-47E4-BACB-6E7548A29F0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5">
              <a:extLst>
                <a:ext uri="{FF2B5EF4-FFF2-40B4-BE49-F238E27FC236}">
                  <a16:creationId xmlns:a16="http://schemas.microsoft.com/office/drawing/2014/main" id="{CEFC8D5C-5343-41D7-B6B1-DF74EF338D1A}"/>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26">
              <a:extLst>
                <a:ext uri="{FF2B5EF4-FFF2-40B4-BE49-F238E27FC236}">
                  <a16:creationId xmlns:a16="http://schemas.microsoft.com/office/drawing/2014/main" id="{EB2A2C2E-6B85-4D0B-A609-80E457FE3AD5}"/>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27">
              <a:extLst>
                <a:ext uri="{FF2B5EF4-FFF2-40B4-BE49-F238E27FC236}">
                  <a16:creationId xmlns:a16="http://schemas.microsoft.com/office/drawing/2014/main" id="{3121330B-7E2C-4F91-9A06-16E3A4AFCE77}"/>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28">
              <a:extLst>
                <a:ext uri="{FF2B5EF4-FFF2-40B4-BE49-F238E27FC236}">
                  <a16:creationId xmlns:a16="http://schemas.microsoft.com/office/drawing/2014/main" id="{A710AC62-CF7D-438D-841E-4A637F278F3D}"/>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29">
              <a:extLst>
                <a:ext uri="{FF2B5EF4-FFF2-40B4-BE49-F238E27FC236}">
                  <a16:creationId xmlns:a16="http://schemas.microsoft.com/office/drawing/2014/main" id="{676EBC2C-790E-497F-B966-44FEF08F6BC6}"/>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30">
              <a:extLst>
                <a:ext uri="{FF2B5EF4-FFF2-40B4-BE49-F238E27FC236}">
                  <a16:creationId xmlns:a16="http://schemas.microsoft.com/office/drawing/2014/main" id="{28653864-A196-4C1A-A2CD-5DBD1B7001A7}"/>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31">
              <a:extLst>
                <a:ext uri="{FF2B5EF4-FFF2-40B4-BE49-F238E27FC236}">
                  <a16:creationId xmlns:a16="http://schemas.microsoft.com/office/drawing/2014/main" id="{33910A25-2249-4FF1-BFE0-CA11AEEC2959}"/>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2240942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1.1"/>
</p:tagLst>
</file>

<file path=ppt/tags/tag2.xml><?xml version="1.0" encoding="utf-8"?>
<p:tagLst xmlns:a="http://schemas.openxmlformats.org/drawingml/2006/main" xmlns:r="http://schemas.openxmlformats.org/officeDocument/2006/relationships" xmlns:p="http://schemas.openxmlformats.org/presentationml/2006/main">
  <p:tag name="TIMING" val="|16.6"/>
</p:tagLst>
</file>

<file path=ppt/tags/tag3.xml><?xml version="1.0" encoding="utf-8"?>
<p:tagLst xmlns:a="http://schemas.openxmlformats.org/drawingml/2006/main" xmlns:r="http://schemas.openxmlformats.org/officeDocument/2006/relationships" xmlns:p="http://schemas.openxmlformats.org/presentationml/2006/main">
  <p:tag name="TIMING" val="|4.8|21.4|2.3|0.5|0.5|0.4"/>
</p:tagLst>
</file>

<file path=ppt/tags/tag4.xml><?xml version="1.0" encoding="utf-8"?>
<p:tagLst xmlns:a="http://schemas.openxmlformats.org/drawingml/2006/main" xmlns:r="http://schemas.openxmlformats.org/officeDocument/2006/relationships" xmlns:p="http://schemas.openxmlformats.org/presentationml/2006/main">
  <p:tag name="TIMING" val="|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Inspire_Digital_Event_WAF.potx  -  Recovered" id="{6ACA0D1D-AF9E-4787-8DB0-DEB3C7C0FF4E}" vid="{E41D71D2-B76B-4040-8D2A-B4B671249196}"/>
    </a:ext>
  </a:extLst>
</a:theme>
</file>

<file path=ppt/theme/theme5.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3" ma:contentTypeDescription="Create a new document." ma:contentTypeScope="" ma:versionID="25e0202e920ae1caa2ed48d7e06d7f07">
  <xsd:schema xmlns:xsd="http://www.w3.org/2001/XMLSchema" xmlns:xs="http://www.w3.org/2001/XMLSchema" xmlns:p="http://schemas.microsoft.com/office/2006/metadata/properties" xmlns:ns1="http://schemas.microsoft.com/sharepoint/v3" xmlns:ns2="cea7764e-6bf9-427d-be15-e74097e0a61c" xmlns:ns3="fb9ea31f-0ab8-44ff-80d1-5777f6d9d945" targetNamespace="http://schemas.microsoft.com/office/2006/metadata/properties" ma:root="true" ma:fieldsID="72871e016597b6247a6da5776c2b5398" ns1:_="" ns2:_="" ns3:_="">
    <xsd:import namespace="http://schemas.microsoft.com/sharepoint/v3"/>
    <xsd:import namespace="cea7764e-6bf9-427d-be15-e74097e0a61c"/>
    <xsd:import namespace="fb9ea31f-0ab8-44ff-80d1-5777f6d9d945"/>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ServiceDateTaken" minOccurs="0"/>
                <xsd:element ref="ns2:Lead_x0020_Signoff"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ma:readOnly="false">
      <xsd:simpleType>
        <xsd:restriction base="dms:Note"/>
      </xsd:simpleType>
    </xsd:element>
    <xsd:element name="_ip_UnifiedCompliancePolicyUIAction" ma:index="24"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AutoTags" ma:index="19" nillable="true" ma:displayName="Tags" ma:hidden="true" ma:internalName="MediaServiceAutoTags"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hidden="true" ma:internalName="MediaServiceOCR" ma:readOnly="true">
      <xsd:simpleType>
        <xsd:restriction base="dms:Note"/>
      </xsd:simpleType>
    </xsd:element>
    <xsd:element name="_Flow_SignoffStatus" ma:index="25" nillable="true" ma:displayName="Sign-off status" ma:hidden="true" ma:internalName="Sign_x002d_off_x0020_status0" ma:readOnly="false">
      <xsd:simpleType>
        <xsd:restriction base="dms:Text"/>
      </xsd:simpleType>
    </xsd:element>
    <xsd:element name="MediaServiceDateTaken" ma:index="26" nillable="true" ma:displayName="MediaServiceDateTaken" ma:hidden="true" ma:internalName="MediaServiceDateTaken" ma:readOnly="true">
      <xsd:simpleType>
        <xsd:restriction base="dms:Text"/>
      </xsd:simpleType>
    </xsd:element>
    <xsd:element name="Lead_x0020_Signoff" ma:index="27" nillable="true" ma:displayName="Lead Signoff" ma:default="0" ma:internalName="Lead_x0020_Signoff">
      <xsd:simpleType>
        <xsd:restriction base="dms:Boolean"/>
      </xsd:simpleType>
    </xsd:element>
    <xsd:element name="MediaServiceLocation" ma:index="28" nillable="true" ma:displayName="Location" ma:internalName="MediaServiceLocation" ma:readOnly="true">
      <xsd:simpleType>
        <xsd:restriction base="dms:Text"/>
      </xsd:simpleType>
    </xsd:element>
    <xsd:element name="MediaLengthInSeconds" ma:index="2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ead_x0020_Signoff xmlns="cea7764e-6bf9-427d-be15-e74097e0a61c">false</Lead_x0020_Signoff>
    <Title_x0020_URL xmlns="cea7764e-6bf9-427d-be15-e74097e0a61c">
      <Url xsi:nil="true"/>
      <Description xsi:nil="true"/>
    </Title_x0020_URL>
    <Title_x0020_ID xmlns="cea7764e-6bf9-427d-be15-e74097e0a61c" xsi:nil="true"/>
    <Sign_x002d_off_x0020_status xmlns="cea7764e-6bf9-427d-be15-e74097e0a61c" xsi:nil="true"/>
    <_ip_UnifiedCompliancePolicyUIAction xmlns="http://schemas.microsoft.com/sharepoint/v3" xsi:nil="true"/>
    <Comments xmlns="cea7764e-6bf9-427d-be15-e74097e0a61c" xsi:nil="true"/>
    <_ip_UnifiedCompliancePolicyProperties xmlns="http://schemas.microsoft.com/sharepoint/v3" xsi:nil="true"/>
    <_Flow_SignoffStatus xmlns="cea7764e-6bf9-427d-be15-e74097e0a61c" xsi:nil="true"/>
    <Mail_x0020_Sent xmlns="cea7764e-6bf9-427d-be15-e74097e0a61c">false</Mail_x0020_Sent>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BA7D32-1078-49EC-A113-43D71288DB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CB9193D-5D51-49BB-AAA1-3AC2D0225BCF}">
  <ds:schemaRefs>
    <ds:schemaRef ds:uri="http://purl.org/dc/elements/1.1/"/>
    <ds:schemaRef ds:uri="cea7764e-6bf9-427d-be15-e74097e0a61c"/>
    <ds:schemaRef ds:uri="fb9ea31f-0ab8-44ff-80d1-5777f6d9d945"/>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www.w3.org/XML/1998/namespace"/>
    <ds:schemaRef ds:uri="http://schemas.microsoft.com/sharepoint/v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20BF7F7D-64C2-49DA-99D8-03059C19A68C}">
  <ds:schemaRefs>
    <ds:schemaRef ds:uri="http://schemas.microsoft.com/sharepoint/v3/contenttype/forms"/>
  </ds:schemaRefs>
</ds:datastoreItem>
</file>

<file path=docMetadata/LabelInfo.xml><?xml version="1.0" encoding="utf-8"?>
<clbl:labelList xmlns:clbl="http://schemas.microsoft.com/office/2020/mipLabelMetadata">
  <clbl:label id="{a51cdf94-b825-48c2-8b27-51ed6f9320b0}" enabled="1" method="Privileged" siteId="{b1a6616c-9473-4cab-82b6-b6affeed3e12}" contentBits="0" removed="0"/>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74</TotalTime>
  <Words>1762</Words>
  <Application>Microsoft Office PowerPoint</Application>
  <PresentationFormat>Widescreen</PresentationFormat>
  <Paragraphs>232</Paragraphs>
  <Slides>19</Slides>
  <Notes>7</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19</vt:i4>
      </vt:variant>
    </vt:vector>
  </HeadingPairs>
  <TitlesOfParts>
    <vt:vector size="35" baseType="lpstr">
      <vt:lpstr>Arial</vt:lpstr>
      <vt:lpstr>Calibri</vt:lpstr>
      <vt:lpstr>Calibri Light</vt:lpstr>
      <vt:lpstr>Consolas</vt:lpstr>
      <vt:lpstr>Segoe</vt:lpstr>
      <vt:lpstr>Segoe </vt:lpstr>
      <vt:lpstr>Segoe Pro Display SemiLight</vt:lpstr>
      <vt:lpstr>Segoe UI</vt:lpstr>
      <vt:lpstr>Segoe UI Semibold</vt:lpstr>
      <vt:lpstr>Segoe UI Semilight</vt:lpstr>
      <vt:lpstr>Wingdings</vt:lpstr>
      <vt:lpstr>Office Theme</vt:lpstr>
      <vt:lpstr>1_Office Theme</vt:lpstr>
      <vt:lpstr>6-51096_Microsoft_Inspire_Black_Template</vt:lpstr>
      <vt:lpstr>2_Office Theme</vt:lpstr>
      <vt:lpstr>White Template</vt:lpstr>
      <vt:lpstr>Well-Architected Go-Live Assessment</vt:lpstr>
      <vt:lpstr>Conditions and terms of use</vt:lpstr>
      <vt:lpstr>Agenda</vt:lpstr>
      <vt:lpstr>Well-Architected Framework Overview</vt:lpstr>
      <vt:lpstr>Data breaches cost you —and your customers</vt:lpstr>
      <vt:lpstr>Run Well-Architected cloud workloads— to create business value</vt:lpstr>
      <vt:lpstr>Microsoft Azure Well-Architected Framework</vt:lpstr>
      <vt:lpstr>Overcoming workload quality inhibitors</vt:lpstr>
      <vt:lpstr>Best practices to drive workload quality</vt:lpstr>
      <vt:lpstr>Assessed Workload</vt:lpstr>
      <vt:lpstr>Assessed Workload</vt:lpstr>
      <vt:lpstr>Dependency Map</vt:lpstr>
      <vt:lpstr>Discovery Plan</vt:lpstr>
      <vt:lpstr>Discovery Plan</vt:lpstr>
      <vt:lpstr>Executive Summary</vt:lpstr>
      <vt:lpstr>[Pillar]</vt:lpstr>
      <vt:lpstr>Next Steps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tomas.szabo@microsoft.com;gwohlfarter@microsoft.com</dc:creator>
  <cp:lastModifiedBy>Jordy Groenewoud</cp:lastModifiedBy>
  <cp:revision>112</cp:revision>
  <dcterms:created xsi:type="dcterms:W3CDTF">2020-03-06T02:07:13Z</dcterms:created>
  <dcterms:modified xsi:type="dcterms:W3CDTF">2024-05-14T07:44:45Z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kababbar@microsoft.com</vt:lpwstr>
  </property>
  <property fmtid="{D5CDD505-2E9C-101B-9397-08002B2CF9AE}" pid="5" name="MSIP_Label_f42aa342-8706-4288-bd11-ebb85995028c_SetDate">
    <vt:lpwstr>2020-03-06T02:08:12.8648026Z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cd9b84a3-3b4a-47fc-b254-511405c02c38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0x01010039A62E282DDA434E979CD3E03185182E</vt:lpwstr>
  </property>
</Properties>
</file>